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59"/>
  </p:notesMasterIdLst>
  <p:sldIdLst>
    <p:sldId id="263" r:id="rId4"/>
    <p:sldId id="257" r:id="rId5"/>
    <p:sldId id="258" r:id="rId6"/>
    <p:sldId id="265" r:id="rId7"/>
    <p:sldId id="288" r:id="rId8"/>
    <p:sldId id="330" r:id="rId9"/>
    <p:sldId id="333" r:id="rId10"/>
    <p:sldId id="261" r:id="rId11"/>
    <p:sldId id="280" r:id="rId12"/>
    <p:sldId id="281" r:id="rId13"/>
    <p:sldId id="299" r:id="rId14"/>
    <p:sldId id="300" r:id="rId15"/>
    <p:sldId id="301" r:id="rId16"/>
    <p:sldId id="312" r:id="rId17"/>
    <p:sldId id="315" r:id="rId18"/>
    <p:sldId id="329" r:id="rId19"/>
    <p:sldId id="260" r:id="rId20"/>
    <p:sldId id="334" r:id="rId21"/>
    <p:sldId id="306" r:id="rId22"/>
    <p:sldId id="309" r:id="rId23"/>
    <p:sldId id="310" r:id="rId24"/>
    <p:sldId id="317" r:id="rId25"/>
    <p:sldId id="318" r:id="rId26"/>
    <p:sldId id="319" r:id="rId27"/>
    <p:sldId id="320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296" r:id="rId36"/>
    <p:sldId id="314" r:id="rId37"/>
    <p:sldId id="283" r:id="rId38"/>
    <p:sldId id="282" r:id="rId39"/>
    <p:sldId id="284" r:id="rId40"/>
    <p:sldId id="316" r:id="rId41"/>
    <p:sldId id="268" r:id="rId42"/>
    <p:sldId id="269" r:id="rId43"/>
    <p:sldId id="285" r:id="rId44"/>
    <p:sldId id="286" r:id="rId45"/>
    <p:sldId id="270" r:id="rId46"/>
    <p:sldId id="292" r:id="rId47"/>
    <p:sldId id="293" r:id="rId48"/>
    <p:sldId id="294" r:id="rId49"/>
    <p:sldId id="295" r:id="rId50"/>
    <p:sldId id="277" r:id="rId51"/>
    <p:sldId id="266" r:id="rId52"/>
    <p:sldId id="337" r:id="rId53"/>
    <p:sldId id="340" r:id="rId54"/>
    <p:sldId id="336" r:id="rId55"/>
    <p:sldId id="338" r:id="rId56"/>
    <p:sldId id="339" r:id="rId57"/>
    <p:sldId id="267" r:id="rId5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1" autoAdjust="0"/>
    <p:restoredTop sz="94577" autoAdjust="0"/>
  </p:normalViewPr>
  <p:slideViewPr>
    <p:cSldViewPr showGuides="1">
      <p:cViewPr>
        <p:scale>
          <a:sx n="87" d="100"/>
          <a:sy n="87" d="100"/>
        </p:scale>
        <p:origin x="216" y="8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4C135-91AF-F048-887A-E483807EBB39}" type="datetimeFigureOut">
              <a:rPr lang="en-GB" smtClean="0"/>
              <a:t>12/05/2023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FC65D-CF04-C348-8B41-2945508789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98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663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754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A music composition is composed by three main elements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All these three elements mixed together result in a music piece</a:t>
            </a:r>
          </a:p>
          <a:p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Harmony has a special role in a composition, as de La </a:t>
            </a:r>
            <a:r>
              <a:rPr lang="en-GB" dirty="0" err="1">
                <a:latin typeface="+mj-lt"/>
              </a:rPr>
              <a:t>Borde</a:t>
            </a:r>
            <a:r>
              <a:rPr lang="en-GB" dirty="0">
                <a:latin typeface="+mj-lt"/>
              </a:rPr>
              <a:t> pointed out in the late 18</a:t>
            </a:r>
            <a:r>
              <a:rPr lang="en-GB" baseline="30000" dirty="0">
                <a:latin typeface="+mj-lt"/>
              </a:rPr>
              <a:t>th</a:t>
            </a:r>
            <a:r>
              <a:rPr lang="en-GB" dirty="0">
                <a:latin typeface="+mj-lt"/>
              </a:rPr>
              <a:t> century, where he claimed that harmony alone merits the name of the composition.</a:t>
            </a:r>
          </a:p>
          <a:p>
            <a:r>
              <a:rPr lang="en-GB" dirty="0">
                <a:latin typeface="+mj-lt"/>
              </a:rPr>
              <a:t>This is why in this first version of </a:t>
            </a:r>
            <a:r>
              <a:rPr lang="en-GB" dirty="0" err="1">
                <a:latin typeface="+mj-lt"/>
              </a:rPr>
              <a:t>Harmory</a:t>
            </a:r>
            <a:r>
              <a:rPr lang="en-GB" dirty="0">
                <a:latin typeface="+mj-lt"/>
              </a:rPr>
              <a:t> we only deal with harmony and harmonic annotations</a:t>
            </a:r>
          </a:p>
        </p:txBody>
      </p:sp>
    </p:spTree>
    <p:extLst>
      <p:ext uri="{BB962C8B-B14F-4D97-AF65-F5344CB8AC3E}">
        <p14:creationId xmlns:p14="http://schemas.microsoft.com/office/powerpoint/2010/main" val="3700613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2455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5129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992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23" name="Google Shape;1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/>
              <a:t>But first of </a:t>
            </a:r>
            <a:r>
              <a:rPr lang="it-IT" dirty="0" err="1"/>
              <a:t>all</a:t>
            </a:r>
            <a:r>
              <a:rPr lang="it-IT" dirty="0"/>
              <a:t> a </a:t>
            </a:r>
            <a:r>
              <a:rPr lang="it-IT" dirty="0" err="1"/>
              <a:t>little</a:t>
            </a:r>
            <a:r>
              <a:rPr lang="it-IT" dirty="0"/>
              <a:t> bit of </a:t>
            </a:r>
            <a:r>
              <a:rPr lang="it-IT" dirty="0" err="1"/>
              <a:t>context</a:t>
            </a:r>
            <a:endParaRPr dirty="0"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76b1868fc_0_2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576b1868f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76b1868fc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576b1868f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76b1868fc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576b1868f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76b1868fc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576b1868f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f184e1d0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f184e1d0f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576b1868fc_0_2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1576b1868fc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36061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f184e1d0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f184e1d0f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b666a1f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6" name="Google Shape;116;g23b666a1f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458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8157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905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b666a1f6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g23b666a1f6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7671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b666a1f6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23b666a1f6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b666a1f6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g23b666a1f6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b666a1f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g23b666a1f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b666a1f6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t-IT" dirty="0" err="1"/>
              <a:t>Pathological</a:t>
            </a:r>
            <a:r>
              <a:rPr lang="it-IT" dirty="0"/>
              <a:t> </a:t>
            </a:r>
            <a:r>
              <a:rPr lang="it-IT" dirty="0" err="1"/>
              <a:t>warping</a:t>
            </a:r>
            <a:endParaRPr dirty="0"/>
          </a:p>
        </p:txBody>
      </p:sp>
      <p:sp>
        <p:nvSpPr>
          <p:cNvPr id="189" name="Google Shape;189;g23b666a1f6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91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1234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1228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63555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8362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0508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4312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b666a1f6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23b666a1f6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300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GB" dirty="0">
              <a:latin typeface="+mn-lt"/>
            </a:endParaRPr>
          </a:p>
        </p:txBody>
      </p:sp>
      <p:sp>
        <p:nvSpPr>
          <p:cNvPr id="93" name="Google Shape;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61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268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it-IT" dirty="0"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378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PERT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751851" y="548680"/>
            <a:ext cx="6913364" cy="453650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inserire il titolo della presentazione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sz="quarter" idx="11" hasCustomPrompt="1"/>
          </p:nvPr>
        </p:nvSpPr>
        <p:spPr>
          <a:xfrm>
            <a:off x="4751917" y="5379814"/>
            <a:ext cx="7008283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4751918" y="5877942"/>
            <a:ext cx="7105649" cy="7914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Dipartimento/Struttura </a:t>
            </a:r>
            <a:r>
              <a:rPr lang="it-IT" dirty="0" err="1"/>
              <a:t>xxxxxx</a:t>
            </a:r>
            <a:r>
              <a:rPr lang="it-IT" dirty="0"/>
              <a:t> </a:t>
            </a:r>
            <a:r>
              <a:rPr lang="it-IT" dirty="0" err="1"/>
              <a:t>xxxxxxxxxxxx</a:t>
            </a:r>
            <a:r>
              <a:rPr lang="it-IT" dirty="0"/>
              <a:t> </a:t>
            </a:r>
            <a:r>
              <a:rPr lang="it-IT" dirty="0" err="1"/>
              <a:t>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r>
              <a:rPr lang="it-IT" dirty="0"/>
              <a:t> </a:t>
            </a:r>
            <a:r>
              <a:rPr lang="it-IT" dirty="0" err="1"/>
              <a:t>xxxxxxxxxxxxxxxxxxx</a:t>
            </a:r>
            <a:r>
              <a:rPr lang="it-IT" dirty="0"/>
              <a:t> </a:t>
            </a:r>
            <a:r>
              <a:rPr lang="it-IT" dirty="0" err="1"/>
              <a:t>xxxxx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6725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BIANCA 01">
  <p:cSld name="PAGINA TESTO FOTO BIANCA 01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36" name="Google Shape;36;p5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3"/>
          </p:nvPr>
        </p:nvSpPr>
        <p:spPr>
          <a:xfrm>
            <a:off x="1215316" y="2595944"/>
            <a:ext cx="3109744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1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780928"/>
            <a:ext cx="9217024" cy="4323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 Cognome</a:t>
            </a:r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1439483" y="3573017"/>
            <a:ext cx="9313035" cy="93610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Struttura</a:t>
            </a: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 hasCustomPrompt="1"/>
          </p:nvPr>
        </p:nvSpPr>
        <p:spPr>
          <a:xfrm>
            <a:off x="1390651" y="4725144"/>
            <a:ext cx="9410700" cy="144016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nome.cognome@unibo.it</a:t>
            </a:r>
          </a:p>
          <a:p>
            <a:pPr lvl="0"/>
            <a:r>
              <a:rPr lang="it-IT" dirty="0"/>
              <a:t>051 20 99982</a:t>
            </a:r>
          </a:p>
        </p:txBody>
      </p:sp>
    </p:spTree>
    <p:extLst>
      <p:ext uri="{BB962C8B-B14F-4D97-AF65-F5344CB8AC3E}">
        <p14:creationId xmlns:p14="http://schemas.microsoft.com/office/powerpoint/2010/main" val="42494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punto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989138"/>
            <a:ext cx="11233149" cy="3744118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 sz="1800" baseline="0">
                <a:latin typeface="Century Gothic" panose="020B0502020202020204" pitchFamily="34" charset="0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it-IT" dirty="0"/>
              <a:t>Fare clic per modificare il punto elenco uno</a:t>
            </a:r>
          </a:p>
          <a:p>
            <a:pPr lvl="1"/>
            <a:r>
              <a:rPr lang="it-IT" dirty="0"/>
              <a:t>Fare clic per modificare il punto elenco due</a:t>
            </a:r>
          </a:p>
          <a:p>
            <a:pPr lvl="1"/>
            <a:r>
              <a:rPr lang="it-IT" dirty="0"/>
              <a:t>Fare clic per modificare il punto elenco tre</a:t>
            </a:r>
          </a:p>
          <a:p>
            <a:pPr lvl="1"/>
            <a:r>
              <a:rPr lang="it-IT" dirty="0"/>
              <a:t>Fare clic per modificare il punto elenco quattro</a:t>
            </a:r>
          </a:p>
        </p:txBody>
      </p:sp>
      <p:sp>
        <p:nvSpPr>
          <p:cNvPr id="16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04385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7"/>
          <p:cNvSpPr>
            <a:spLocks noGrp="1"/>
          </p:cNvSpPr>
          <p:nvPr>
            <p:ph type="body" sz="quarter" idx="10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  <p:sp>
        <p:nvSpPr>
          <p:cNvPr id="9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1412875"/>
            <a:ext cx="11233149" cy="4320381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341815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grafico 8"/>
          <p:cNvSpPr>
            <a:spLocks noGrp="1"/>
          </p:cNvSpPr>
          <p:nvPr>
            <p:ph type="chart" sz="quarter" idx="10" hasCustomPrompt="1"/>
          </p:nvPr>
        </p:nvSpPr>
        <p:spPr>
          <a:xfrm>
            <a:off x="911026" y="2781300"/>
            <a:ext cx="10369551" cy="2879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sull’icona per inserire un grafico</a:t>
            </a:r>
          </a:p>
        </p:txBody>
      </p:sp>
      <p:sp>
        <p:nvSpPr>
          <p:cNvPr id="11" name="Segnaposto testo 7"/>
          <p:cNvSpPr>
            <a:spLocks noGrp="1"/>
          </p:cNvSpPr>
          <p:nvPr>
            <p:ph type="body" sz="quarter" idx="12" hasCustomPrompt="1"/>
          </p:nvPr>
        </p:nvSpPr>
        <p:spPr>
          <a:xfrm>
            <a:off x="527051" y="1412876"/>
            <a:ext cx="11233149" cy="431949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testo</a:t>
            </a:r>
          </a:p>
        </p:txBody>
      </p:sp>
      <p:sp>
        <p:nvSpPr>
          <p:cNvPr id="6" name="Segnaposto tes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55583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/>
          <p:cNvSpPr>
            <a:spLocks noGrp="1"/>
          </p:cNvSpPr>
          <p:nvPr>
            <p:ph type="pic" sz="quarter" idx="10" hasCustomPrompt="1"/>
          </p:nvPr>
        </p:nvSpPr>
        <p:spPr>
          <a:xfrm>
            <a:off x="1534584" y="1700809"/>
            <a:ext cx="9122833" cy="4105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sull’icona per inserire un’immagine</a:t>
            </a:r>
          </a:p>
        </p:txBody>
      </p:sp>
      <p:sp>
        <p:nvSpPr>
          <p:cNvPr id="5" name="Segnaposto testo 7"/>
          <p:cNvSpPr>
            <a:spLocks noGrp="1"/>
          </p:cNvSpPr>
          <p:nvPr>
            <p:ph type="body" sz="quarter" idx="11" hasCustomPrompt="1"/>
          </p:nvPr>
        </p:nvSpPr>
        <p:spPr>
          <a:xfrm>
            <a:off x="527051" y="476674"/>
            <a:ext cx="11233149" cy="6480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400" b="1">
                <a:solidFill>
                  <a:srgbClr val="BD2B0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Fare clic per modificare il titolo della diapositiva</a:t>
            </a:r>
          </a:p>
        </p:txBody>
      </p:sp>
    </p:spTree>
    <p:extLst>
      <p:ext uri="{BB962C8B-B14F-4D97-AF65-F5344CB8AC3E}">
        <p14:creationId xmlns:p14="http://schemas.microsoft.com/office/powerpoint/2010/main" val="397025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 b="0" i="0">
                <a:solidFill>
                  <a:srgbClr val="5959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Oswa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4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BIANCA">
  <p:cSld name="PAGINA TESTO BIANCA"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18" name="Google Shape;18;p3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3"/>
          </p:nvPr>
        </p:nvSpPr>
        <p:spPr>
          <a:xfrm>
            <a:off x="1215316" y="2728834"/>
            <a:ext cx="3109744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 Light"/>
              <a:buNone/>
              <a:defRPr sz="125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4"/>
          </p:nvPr>
        </p:nvSpPr>
        <p:spPr>
          <a:xfrm>
            <a:off x="4541128" y="2728834"/>
            <a:ext cx="3109745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1250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5"/>
          </p:nvPr>
        </p:nvSpPr>
        <p:spPr>
          <a:xfrm>
            <a:off x="7866941" y="2728834"/>
            <a:ext cx="3109745" cy="621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l">
              <a:lnSpc>
                <a:spcPct val="208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None/>
              <a:defRPr sz="125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830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NERA 01">
  <p:cSld name="PAGINA TESTO FOTO NERA 0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47" name="Google Shape;47;p6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1500" b="1">
                <a:solidFill>
                  <a:srgbClr val="FFFFFF"/>
                </a:solidFill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 Light"/>
              <a:buNone/>
              <a:defRPr sz="1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3"/>
          </p:nvPr>
        </p:nvSpPr>
        <p:spPr>
          <a:xfrm>
            <a:off x="1215316" y="2595944"/>
            <a:ext cx="3109744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289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AGINA TESTO FOTO BIANCA 02">
  <p:cSld name="PAGINA TESTO FOTO BIANCA 02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6000617" y="6577692"/>
            <a:ext cx="190767" cy="51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100" b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11272860" y="6574646"/>
            <a:ext cx="805854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Polifonia | </a:t>
            </a:r>
            <a:r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endParaRPr sz="900"/>
          </a:p>
        </p:txBody>
      </p:sp>
      <p:cxnSp>
        <p:nvCxnSpPr>
          <p:cNvPr id="58" name="Google Shape;58;p7"/>
          <p:cNvCxnSpPr/>
          <p:nvPr/>
        </p:nvCxnSpPr>
        <p:spPr>
          <a:xfrm>
            <a:off x="-25060" y="590747"/>
            <a:ext cx="622106" cy="1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63897" y="193479"/>
            <a:ext cx="57169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sz="1500" b="1"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563897" y="654591"/>
            <a:ext cx="949834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228600" lvl="0" indent="-114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 Light"/>
              <a:buNone/>
              <a:defRPr sz="15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63897" y="1419539"/>
            <a:ext cx="2540001" cy="63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4"/>
          </p:nvPr>
        </p:nvSpPr>
        <p:spPr>
          <a:xfrm>
            <a:off x="8868663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5"/>
          </p:nvPr>
        </p:nvSpPr>
        <p:spPr>
          <a:xfrm>
            <a:off x="8868663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6"/>
          </p:nvPr>
        </p:nvSpPr>
        <p:spPr>
          <a:xfrm>
            <a:off x="617297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7"/>
          </p:nvPr>
        </p:nvSpPr>
        <p:spPr>
          <a:xfrm>
            <a:off x="617297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8"/>
          </p:nvPr>
        </p:nvSpPr>
        <p:spPr>
          <a:xfrm>
            <a:off x="3477284" y="813159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9"/>
          </p:nvPr>
        </p:nvSpPr>
        <p:spPr>
          <a:xfrm>
            <a:off x="3477284" y="3504841"/>
            <a:ext cx="2540001" cy="2540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28600" lvl="0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457200" lvl="1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685800" lvl="2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914400" lvl="3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1143000" lvl="4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1371600" lvl="5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1600200" lvl="6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1828800" lvl="7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2057400" lvl="8" indent="-1143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00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1 11"/>
          <p:cNvCxnSpPr/>
          <p:nvPr userDrawn="1"/>
        </p:nvCxnSpPr>
        <p:spPr>
          <a:xfrm>
            <a:off x="4367808" y="188640"/>
            <a:ext cx="0" cy="64087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1" y="1701318"/>
            <a:ext cx="3526945" cy="24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812" y="5693184"/>
            <a:ext cx="1583526" cy="11199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4AE421-09DA-412D-AAD7-5E65002B1FDA}"/>
              </a:ext>
            </a:extLst>
          </p:cNvPr>
          <p:cNvSpPr txBox="1"/>
          <p:nvPr userDrawn="1"/>
        </p:nvSpPr>
        <p:spPr>
          <a:xfrm>
            <a:off x="179512" y="6525019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23C9881-DC19-44C1-8307-96C20AE8129F}" type="slidenum">
              <a:rPr lang="it-IT" sz="1200" smtClean="0"/>
              <a:t>‹#›</a:t>
            </a:fld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57065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7" r:id="rId3"/>
    <p:sldLayoutId id="2147483669" r:id="rId4"/>
    <p:sldLayoutId id="2147483674" r:id="rId5"/>
    <p:sldLayoutId id="2147483675" r:id="rId6"/>
    <p:sldLayoutId id="2147483676" r:id="rId7"/>
    <p:sldLayoutId id="2147483677" r:id="rId8"/>
    <p:sldLayoutId id="2147483678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/>
          <p:cNvSpPr txBox="1"/>
          <p:nvPr userDrawn="1"/>
        </p:nvSpPr>
        <p:spPr>
          <a:xfrm>
            <a:off x="4175787" y="6453336"/>
            <a:ext cx="384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www.unibo.it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57" y="405065"/>
            <a:ext cx="2778684" cy="19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ov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26.png"/><Relationship Id="rId3" Type="http://schemas.microsoft.com/office/2007/relationships/media" Target="../media/media3.mp3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5.png"/><Relationship Id="rId2" Type="http://schemas.openxmlformats.org/officeDocument/2006/relationships/audio" Target="NULL" TargetMode="External"/><Relationship Id="rId16" Type="http://schemas.openxmlformats.org/officeDocument/2006/relationships/image" Target="../media/image29.png"/><Relationship Id="rId1" Type="http://schemas.openxmlformats.org/officeDocument/2006/relationships/tags" Target="../tags/tag3.xml"/><Relationship Id="rId6" Type="http://schemas.microsoft.com/office/2007/relationships/media" Target="../media/media6.mp3"/><Relationship Id="rId11" Type="http://schemas.openxmlformats.org/officeDocument/2006/relationships/hyperlink" Target="https://rockronologia.blogspot.com/2017/06/sgt-peppers-lonely-hearts-club-band.html" TargetMode="External"/><Relationship Id="rId5" Type="http://schemas.microsoft.com/office/2007/relationships/media" Target="../media/media5.mp3"/><Relationship Id="rId15" Type="http://schemas.openxmlformats.org/officeDocument/2006/relationships/image" Target="../media/image28.png"/><Relationship Id="rId10" Type="http://schemas.openxmlformats.org/officeDocument/2006/relationships/image" Target="../media/image24.jpg"/><Relationship Id="rId4" Type="http://schemas.microsoft.com/office/2007/relationships/media" Target="../media/media4.mp3"/><Relationship Id="rId9" Type="http://schemas.openxmlformats.org/officeDocument/2006/relationships/image" Target="../media/image23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open.ac.uk/page/led/lexp/143133502617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5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3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32.sv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Semantic Web Technologies in the Music Domain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Andrea Poltronieri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Department of Computer Science and Engineering (DISI)</a:t>
            </a:r>
          </a:p>
          <a:p>
            <a:r>
              <a:rPr lang="it-IT" sz="1800" dirty="0">
                <a:latin typeface="+mn-lt"/>
              </a:rPr>
              <a:t>andrea.poltronieri2@unibo.it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23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0;p8">
            <a:extLst>
              <a:ext uri="{FF2B5EF4-FFF2-40B4-BE49-F238E27FC236}">
                <a16:creationId xmlns:a16="http://schemas.microsoft.com/office/drawing/2014/main" id="{05312E45-9418-1012-9351-6EE46382A0FC}"/>
              </a:ext>
            </a:extLst>
          </p:cNvPr>
          <p:cNvSpPr txBox="1"/>
          <p:nvPr/>
        </p:nvSpPr>
        <p:spPr>
          <a:xfrm>
            <a:off x="2558444" y="295220"/>
            <a:ext cx="7075112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Muse - </a:t>
            </a:r>
            <a:r>
              <a:rPr lang="es-ES" sz="36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s-E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  <a:r>
              <a:rPr lang="es-E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Dementia</a:t>
            </a:r>
            <a:endParaRPr sz="3600" b="1" i="0" u="none" strike="noStrike" cap="none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rachmaninov_trim.mp4">
            <a:hlinkClick r:id="" action="ppaction://media"/>
            <a:extLst>
              <a:ext uri="{FF2B5EF4-FFF2-40B4-BE49-F238E27FC236}">
                <a16:creationId xmlns:a16="http://schemas.microsoft.com/office/drawing/2014/main" id="{AB845897-A75C-86A4-2372-51DBEA164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6717" y="2132856"/>
            <a:ext cx="5651500" cy="3178969"/>
          </a:xfrm>
          <a:prstGeom prst="rect">
            <a:avLst/>
          </a:prstGeom>
        </p:spPr>
      </p:pic>
      <p:pic>
        <p:nvPicPr>
          <p:cNvPr id="24" name="muse_trim.mov">
            <a:hlinkClick r:id="" action="ppaction://media"/>
            <a:extLst>
              <a:ext uri="{FF2B5EF4-FFF2-40B4-BE49-F238E27FC236}">
                <a16:creationId xmlns:a16="http://schemas.microsoft.com/office/drawing/2014/main" id="{630BD380-ACA7-70F6-806C-BBD073A75A9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795" y="2132856"/>
            <a:ext cx="5651499" cy="31789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374F97B-05FF-9113-CD58-A942FDD1A71C}"/>
              </a:ext>
            </a:extLst>
          </p:cNvPr>
          <p:cNvSpPr/>
          <p:nvPr/>
        </p:nvSpPr>
        <p:spPr>
          <a:xfrm>
            <a:off x="6236717" y="2132856"/>
            <a:ext cx="5651499" cy="3178969"/>
          </a:xfrm>
          <a:prstGeom prst="rect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223;p21">
            <a:extLst>
              <a:ext uri="{FF2B5EF4-FFF2-40B4-BE49-F238E27FC236}">
                <a16:creationId xmlns:a16="http://schemas.microsoft.com/office/drawing/2014/main" id="{71CE06CA-3A37-B72C-1AA6-38D7073532D1}"/>
              </a:ext>
            </a:extLst>
          </p:cNvPr>
          <p:cNvSpPr txBox="1"/>
          <p:nvPr/>
        </p:nvSpPr>
        <p:spPr>
          <a:xfrm>
            <a:off x="236094" y="1324631"/>
            <a:ext cx="8698338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Can you hear any </a:t>
            </a:r>
            <a:r>
              <a:rPr lang="en-GB" sz="18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similarity</a:t>
            </a: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between the two compositions?</a:t>
            </a:r>
          </a:p>
        </p:txBody>
      </p:sp>
      <p:sp>
        <p:nvSpPr>
          <p:cNvPr id="27" name="Google Shape;223;p21">
            <a:extLst>
              <a:ext uri="{FF2B5EF4-FFF2-40B4-BE49-F238E27FC236}">
                <a16:creationId xmlns:a16="http://schemas.microsoft.com/office/drawing/2014/main" id="{EBC49636-0168-F8F1-6030-DAC5048D9FCB}"/>
              </a:ext>
            </a:extLst>
          </p:cNvPr>
          <p:cNvSpPr txBox="1"/>
          <p:nvPr/>
        </p:nvSpPr>
        <p:spPr>
          <a:xfrm>
            <a:off x="232795" y="5311825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Muse – </a:t>
            </a:r>
            <a:r>
              <a:rPr lang="en-GB" sz="1800" i="1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Dementia </a:t>
            </a:r>
            <a:r>
              <a:rPr lang="en-GB" sz="180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(2001)</a:t>
            </a:r>
          </a:p>
        </p:txBody>
      </p:sp>
      <p:sp>
        <p:nvSpPr>
          <p:cNvPr id="28" name="Google Shape;223;p21">
            <a:extLst>
              <a:ext uri="{FF2B5EF4-FFF2-40B4-BE49-F238E27FC236}">
                <a16:creationId xmlns:a16="http://schemas.microsoft.com/office/drawing/2014/main" id="{D3534250-9C98-057F-E2A9-59028724BF98}"/>
              </a:ext>
            </a:extLst>
          </p:cNvPr>
          <p:cNvSpPr txBox="1"/>
          <p:nvPr/>
        </p:nvSpPr>
        <p:spPr>
          <a:xfrm>
            <a:off x="6236717" y="5309258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Rachmaninoff</a:t>
            </a:r>
            <a:r>
              <a:rPr lang="en-GB" sz="18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– </a:t>
            </a:r>
            <a:r>
              <a:rPr lang="en-GB" sz="1800" i="1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Piano Concerto no. 2 </a:t>
            </a:r>
            <a:r>
              <a:rPr lang="en-GB" sz="180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(1901)</a:t>
            </a:r>
          </a:p>
        </p:txBody>
      </p:sp>
    </p:spTree>
    <p:extLst>
      <p:ext uri="{BB962C8B-B14F-4D97-AF65-F5344CB8AC3E}">
        <p14:creationId xmlns:p14="http://schemas.microsoft.com/office/powerpoint/2010/main" val="336736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77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2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8DCA721-75E5-1851-9D59-F58D33BC3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1399276"/>
            <a:ext cx="6962775" cy="523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DBE46A60-057F-20C3-D7A6-9CA17C228B52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Audio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EEEAEEA-5145-8A0F-E724-295FA135F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810086"/>
            <a:ext cx="109855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B2C74100-E9DF-D047-9499-05922F621BB0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Audio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1160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, diagram, text, receipt&#10;&#10;Description automatically generated">
            <a:extLst>
              <a:ext uri="{FF2B5EF4-FFF2-40B4-BE49-F238E27FC236}">
                <a16:creationId xmlns:a16="http://schemas.microsoft.com/office/drawing/2014/main" id="{B969383C-8196-2FDB-EC48-763DCCD19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6"/>
          <a:stretch/>
        </p:blipFill>
        <p:spPr>
          <a:xfrm>
            <a:off x="600733" y="1447638"/>
            <a:ext cx="9212727" cy="2258812"/>
          </a:xfrm>
          <a:prstGeom prst="rect">
            <a:avLst/>
          </a:prstGeom>
        </p:spPr>
      </p:pic>
      <p:pic>
        <p:nvPicPr>
          <p:cNvPr id="8" name="Picture 7" descr="A sheet of music with notes&#10;&#10;Description automatically generated with low confidence">
            <a:extLst>
              <a:ext uri="{FF2B5EF4-FFF2-40B4-BE49-F238E27FC236}">
                <a16:creationId xmlns:a16="http://schemas.microsoft.com/office/drawing/2014/main" id="{5438FF38-A147-7E4E-9411-6D85EBDD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3" y="3810550"/>
            <a:ext cx="8967787" cy="2559556"/>
          </a:xfrm>
          <a:prstGeom prst="rect">
            <a:avLst/>
          </a:prstGeom>
        </p:spPr>
      </p:pic>
      <p:sp>
        <p:nvSpPr>
          <p:cNvPr id="9" name="Google Shape;223;p21">
            <a:extLst>
              <a:ext uri="{FF2B5EF4-FFF2-40B4-BE49-F238E27FC236}">
                <a16:creationId xmlns:a16="http://schemas.microsoft.com/office/drawing/2014/main" id="{2495D72C-2236-ECAB-C9C3-D502E1A938A5}"/>
              </a:ext>
            </a:extLst>
          </p:cNvPr>
          <p:cNvSpPr txBox="1"/>
          <p:nvPr/>
        </p:nvSpPr>
        <p:spPr>
          <a:xfrm>
            <a:off x="2381345" y="6284559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Muse – </a:t>
            </a:r>
            <a:r>
              <a:rPr lang="en-GB" sz="180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Space Dementia </a:t>
            </a:r>
            <a:r>
              <a:rPr lang="en-GB" sz="18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(2001)</a:t>
            </a:r>
          </a:p>
        </p:txBody>
      </p:sp>
      <p:sp>
        <p:nvSpPr>
          <p:cNvPr id="10" name="Google Shape;223;p21">
            <a:extLst>
              <a:ext uri="{FF2B5EF4-FFF2-40B4-BE49-F238E27FC236}">
                <a16:creationId xmlns:a16="http://schemas.microsoft.com/office/drawing/2014/main" id="{AE04C228-3AB7-511C-3D8C-0659FE5DB351}"/>
              </a:ext>
            </a:extLst>
          </p:cNvPr>
          <p:cNvSpPr txBox="1"/>
          <p:nvPr/>
        </p:nvSpPr>
        <p:spPr>
          <a:xfrm>
            <a:off x="2381346" y="3560247"/>
            <a:ext cx="5651499" cy="69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en-GB" sz="1800" i="0" u="none" strike="noStrike" cap="none" dirty="0" err="1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Rachmaninoff</a:t>
            </a:r>
            <a:r>
              <a:rPr lang="en-GB" sz="1800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– </a:t>
            </a:r>
            <a:r>
              <a:rPr lang="en-GB" sz="1800" i="1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Piano Concerto no. 2 </a:t>
            </a:r>
            <a:r>
              <a:rPr lang="en-GB" sz="180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(1901)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8B826-B801-E5B9-BF6D-261CA2FC57BA}"/>
              </a:ext>
            </a:extLst>
          </p:cNvPr>
          <p:cNvCxnSpPr>
            <a:cxnSpLocks/>
          </p:cNvCxnSpPr>
          <p:nvPr/>
        </p:nvCxnSpPr>
        <p:spPr>
          <a:xfrm>
            <a:off x="9599147" y="1824047"/>
            <a:ext cx="1187916" cy="1223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2D17CF-3C7A-D764-286C-2157E67C33E3}"/>
              </a:ext>
            </a:extLst>
          </p:cNvPr>
          <p:cNvCxnSpPr>
            <a:cxnSpLocks/>
          </p:cNvCxnSpPr>
          <p:nvPr/>
        </p:nvCxnSpPr>
        <p:spPr>
          <a:xfrm flipV="1">
            <a:off x="9713626" y="4537159"/>
            <a:ext cx="1230599" cy="1092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3039C0-CF70-73E9-506A-5421920F0981}"/>
              </a:ext>
            </a:extLst>
          </p:cNvPr>
          <p:cNvSpPr txBox="1"/>
          <p:nvPr/>
        </p:nvSpPr>
        <p:spPr>
          <a:xfrm>
            <a:off x="9964506" y="3216374"/>
            <a:ext cx="2122719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Same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Different key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Different tempo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A1BFCDFD-D4A9-71D1-5982-85A3DD624C0B}"/>
              </a:ext>
            </a:extLst>
          </p:cNvPr>
          <p:cNvSpPr>
            <a:spLocks noGrp="1"/>
          </p:cNvSpPr>
          <p:nvPr/>
        </p:nvSpPr>
        <p:spPr>
          <a:xfrm>
            <a:off x="585850" y="770921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41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lucy_drums.mp3">
            <a:hlinkClick r:id="" action="ppaction://media"/>
            <a:extLst>
              <a:ext uri="{FF2B5EF4-FFF2-40B4-BE49-F238E27FC236}">
                <a16:creationId xmlns:a16="http://schemas.microsoft.com/office/drawing/2014/main" id="{95657C1E-DF15-DE0C-8537-E01F08223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2756.877"/>
                  <p14:fade out="2556.091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800516" y="4425756"/>
            <a:ext cx="400111" cy="400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65FAC-ADE2-6F60-0676-B5507C7166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10807700" y="0"/>
            <a:ext cx="13843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EB9444-2F47-90D3-A636-DA8C6D930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7389" y="1938822"/>
            <a:ext cx="2065338" cy="2065338"/>
          </a:xfrm>
          <a:prstGeom prst="rect">
            <a:avLst/>
          </a:prstGeom>
        </p:spPr>
      </p:pic>
      <p:pic>
        <p:nvPicPr>
          <p:cNvPr id="13" name="Picture 12" descr="Piano keys with solid fill">
            <a:extLst>
              <a:ext uri="{FF2B5EF4-FFF2-40B4-BE49-F238E27FC236}">
                <a16:creationId xmlns:a16="http://schemas.microsoft.com/office/drawing/2014/main" id="{C4D191C2-A276-0A11-8467-A6DCEB014F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063331" y="1945506"/>
            <a:ext cx="2065338" cy="2065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49C2B5-A9DE-E3CB-7E1C-E2D1AF91AE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8249" y="1938822"/>
            <a:ext cx="2065338" cy="20720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221DC-6FE5-8A8E-CEE8-9E9E0DCC5808}"/>
              </a:ext>
            </a:extLst>
          </p:cNvPr>
          <p:cNvSpPr txBox="1"/>
          <p:nvPr/>
        </p:nvSpPr>
        <p:spPr>
          <a:xfrm>
            <a:off x="4315620" y="2651667"/>
            <a:ext cx="407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1B2DA4-839B-45C2-24F4-17AF42C2B688}"/>
              </a:ext>
            </a:extLst>
          </p:cNvPr>
          <p:cNvSpPr txBox="1"/>
          <p:nvPr/>
        </p:nvSpPr>
        <p:spPr>
          <a:xfrm>
            <a:off x="7450538" y="2632759"/>
            <a:ext cx="407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8C450-6A95-E11E-1C46-EC9D6954C901}"/>
              </a:ext>
            </a:extLst>
          </p:cNvPr>
          <p:cNvSpPr txBox="1"/>
          <p:nvPr/>
        </p:nvSpPr>
        <p:spPr>
          <a:xfrm>
            <a:off x="2367953" y="4010844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Rhythm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BCB09-FF9B-82EC-A8A9-CC9D0DE92165}"/>
              </a:ext>
            </a:extLst>
          </p:cNvPr>
          <p:cNvSpPr txBox="1"/>
          <p:nvPr/>
        </p:nvSpPr>
        <p:spPr>
          <a:xfrm>
            <a:off x="5502869" y="4008092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Harmony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73F77-F321-067D-CC88-39A66BFA9FA0}"/>
              </a:ext>
            </a:extLst>
          </p:cNvPr>
          <p:cNvSpPr txBox="1"/>
          <p:nvPr/>
        </p:nvSpPr>
        <p:spPr>
          <a:xfrm>
            <a:off x="8637787" y="4008092"/>
            <a:ext cx="12652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Melody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76;p8">
            <a:extLst>
              <a:ext uri="{FF2B5EF4-FFF2-40B4-BE49-F238E27FC236}">
                <a16:creationId xmlns:a16="http://schemas.microsoft.com/office/drawing/2014/main" id="{834507A6-F1C4-95E8-7A8B-E0E570A29A56}"/>
              </a:ext>
            </a:extLst>
          </p:cNvPr>
          <p:cNvSpPr txBox="1"/>
          <p:nvPr/>
        </p:nvSpPr>
        <p:spPr>
          <a:xfrm>
            <a:off x="834096" y="1042055"/>
            <a:ext cx="5934011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 musical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composition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composed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by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three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main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elements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214CBA-F584-9AD6-8682-B90C2D2EE2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5658" y="4625812"/>
            <a:ext cx="4840684" cy="2232188"/>
          </a:xfrm>
          <a:prstGeom prst="rect">
            <a:avLst/>
          </a:prstGeom>
        </p:spPr>
      </p:pic>
      <p:pic>
        <p:nvPicPr>
          <p:cNvPr id="25" name="lucy_melody.mp3">
            <a:hlinkClick r:id="" action="ppaction://media"/>
            <a:extLst>
              <a:ext uri="{FF2B5EF4-FFF2-40B4-BE49-F238E27FC236}">
                <a16:creationId xmlns:a16="http://schemas.microsoft.com/office/drawing/2014/main" id="{CA05E103-7E8E-C7C9-304E-CC914A233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4">
                  <p14:trim end="9514.427600000001"/>
                  <p14:fade out="3167.580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95944" y="4425756"/>
            <a:ext cx="400111" cy="400111"/>
          </a:xfrm>
          <a:prstGeom prst="rect">
            <a:avLst/>
          </a:prstGeom>
        </p:spPr>
      </p:pic>
      <p:pic>
        <p:nvPicPr>
          <p:cNvPr id="26" name="lucy_vocals.mp3">
            <a:hlinkClick r:id="" action="ppaction://media"/>
            <a:extLst>
              <a:ext uri="{FF2B5EF4-FFF2-40B4-BE49-F238E27FC236}">
                <a16:creationId xmlns:a16="http://schemas.microsoft.com/office/drawing/2014/main" id="{07FF9483-524A-362A-5842-54C3E316A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5">
                  <p14:trim end="6276.898"/>
                  <p14:fade out="2391.881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 rot="10800000" flipH="1">
            <a:off x="9070350" y="4425756"/>
            <a:ext cx="400111" cy="400111"/>
          </a:xfrm>
          <a:prstGeom prst="rect">
            <a:avLst/>
          </a:prstGeom>
        </p:spPr>
      </p:pic>
      <p:pic>
        <p:nvPicPr>
          <p:cNvPr id="28" name="lucy_mix.mp3">
            <a:hlinkClick r:id="" action="ppaction://media"/>
            <a:extLst>
              <a:ext uri="{FF2B5EF4-FFF2-40B4-BE49-F238E27FC236}">
                <a16:creationId xmlns:a16="http://schemas.microsoft.com/office/drawing/2014/main" id="{82FBD910-38CC-2624-D3A4-4598B9D003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6">
                  <p14:trim end="6797.085"/>
                  <p14:fade out="50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7904" y="1513696"/>
            <a:ext cx="407988" cy="407988"/>
          </a:xfrm>
          <a:prstGeom prst="rect">
            <a:avLst/>
          </a:prstGeom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9268E7BF-5D27-D5CD-D17F-36F748EE1F5A}"/>
              </a:ext>
            </a:extLst>
          </p:cNvPr>
          <p:cNvSpPr>
            <a:spLocks noGrp="1"/>
          </p:cNvSpPr>
          <p:nvPr/>
        </p:nvSpPr>
        <p:spPr>
          <a:xfrm>
            <a:off x="534230" y="385207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 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composition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34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9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052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76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624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6" grpId="0"/>
      <p:bldP spid="17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655945" y="943745"/>
            <a:ext cx="10255108" cy="143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ts val="1800"/>
            </a:pPr>
            <a:r>
              <a:rPr lang="en-GB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music, harmony is the process by which individual sounds are joined or composed into whole units or compositions.</a:t>
            </a:r>
          </a:p>
          <a:p>
            <a:pPr lvl="0">
              <a:buClr>
                <a:srgbClr val="000000"/>
              </a:buClr>
              <a:buSzPts val="1800"/>
            </a:pPr>
            <a:endParaRPr lang="en-GB" sz="1800" i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Clr>
                <a:srgbClr val="000000"/>
              </a:buClr>
              <a:buSzPts val="1800"/>
            </a:pP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Harmony is usually represented through chords.</a:t>
            </a: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3;p15">
            <a:extLst>
              <a:ext uri="{FF2B5EF4-FFF2-40B4-BE49-F238E27FC236}">
                <a16:creationId xmlns:a16="http://schemas.microsoft.com/office/drawing/2014/main" id="{9C506DC6-A9D8-2DCF-BA13-17F800DC2122}"/>
              </a:ext>
            </a:extLst>
          </p:cNvPr>
          <p:cNvSpPr txBox="1"/>
          <p:nvPr/>
        </p:nvSpPr>
        <p:spPr>
          <a:xfrm>
            <a:off x="7837945" y="2805202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{C,E,G,B}</a:t>
            </a:r>
          </a:p>
        </p:txBody>
      </p:sp>
      <p:sp>
        <p:nvSpPr>
          <p:cNvPr id="44" name="Google Shape;144;p14">
            <a:extLst>
              <a:ext uri="{FF2B5EF4-FFF2-40B4-BE49-F238E27FC236}">
                <a16:creationId xmlns:a16="http://schemas.microsoft.com/office/drawing/2014/main" id="{3B837DEC-21A1-E870-13E0-012226ED5D7A}"/>
              </a:ext>
            </a:extLst>
          </p:cNvPr>
          <p:cNvSpPr txBox="1"/>
          <p:nvPr/>
        </p:nvSpPr>
        <p:spPr>
          <a:xfrm>
            <a:off x="1365159" y="2701877"/>
            <a:ext cx="2110062" cy="75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1" dirty="0">
                <a:solidFill>
                  <a:schemeClr val="accent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C:maj7</a:t>
            </a:r>
            <a:endParaRPr sz="4000" b="1" dirty="0">
              <a:solidFill>
                <a:schemeClr val="accent1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C09760-7BC8-F3B2-BA77-425A8DADBFD8}"/>
              </a:ext>
            </a:extLst>
          </p:cNvPr>
          <p:cNvCxnSpPr>
            <a:cxnSpLocks/>
          </p:cNvCxnSpPr>
          <p:nvPr/>
        </p:nvCxnSpPr>
        <p:spPr>
          <a:xfrm>
            <a:off x="3777777" y="3075763"/>
            <a:ext cx="3757612" cy="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163;p15">
            <a:extLst>
              <a:ext uri="{FF2B5EF4-FFF2-40B4-BE49-F238E27FC236}">
                <a16:creationId xmlns:a16="http://schemas.microsoft.com/office/drawing/2014/main" id="{2F5C7B7E-14EB-5F05-A958-D99B5805B90A}"/>
              </a:ext>
            </a:extLst>
          </p:cNvPr>
          <p:cNvSpPr txBox="1"/>
          <p:nvPr/>
        </p:nvSpPr>
        <p:spPr>
          <a:xfrm>
            <a:off x="1553415" y="3346323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Chord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8" name="Google Shape;163;p15">
            <a:extLst>
              <a:ext uri="{FF2B5EF4-FFF2-40B4-BE49-F238E27FC236}">
                <a16:creationId xmlns:a16="http://schemas.microsoft.com/office/drawing/2014/main" id="{09432652-CA85-7A16-401F-614CF385C168}"/>
              </a:ext>
            </a:extLst>
          </p:cNvPr>
          <p:cNvSpPr txBox="1"/>
          <p:nvPr/>
        </p:nvSpPr>
        <p:spPr>
          <a:xfrm>
            <a:off x="8557085" y="3275839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Pitch Classes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9" name="Google Shape;163;p15">
            <a:extLst>
              <a:ext uri="{FF2B5EF4-FFF2-40B4-BE49-F238E27FC236}">
                <a16:creationId xmlns:a16="http://schemas.microsoft.com/office/drawing/2014/main" id="{B27BC410-5CD6-4966-20C7-AE3E4A103F13}"/>
              </a:ext>
            </a:extLst>
          </p:cNvPr>
          <p:cNvSpPr txBox="1"/>
          <p:nvPr/>
        </p:nvSpPr>
        <p:spPr>
          <a:xfrm>
            <a:off x="4837295" y="2741484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Is composed by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58CE88-DCEA-627F-62C9-9C11E073A36A}"/>
              </a:ext>
            </a:extLst>
          </p:cNvPr>
          <p:cNvCxnSpPr>
            <a:cxnSpLocks/>
          </p:cNvCxnSpPr>
          <p:nvPr/>
        </p:nvCxnSpPr>
        <p:spPr>
          <a:xfrm>
            <a:off x="3777777" y="3457266"/>
            <a:ext cx="3757612" cy="1078475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63;p15">
            <a:extLst>
              <a:ext uri="{FF2B5EF4-FFF2-40B4-BE49-F238E27FC236}">
                <a16:creationId xmlns:a16="http://schemas.microsoft.com/office/drawing/2014/main" id="{1F7B4F67-452A-E688-FCC0-B486609B4AC4}"/>
              </a:ext>
            </a:extLst>
          </p:cNvPr>
          <p:cNvSpPr txBox="1"/>
          <p:nvPr/>
        </p:nvSpPr>
        <p:spPr>
          <a:xfrm rot="969825">
            <a:off x="4723175" y="363094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function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2F8D39-F6B4-02CB-4068-13E3B1F87F02}"/>
              </a:ext>
            </a:extLst>
          </p:cNvPr>
          <p:cNvCxnSpPr>
            <a:cxnSpLocks/>
          </p:cNvCxnSpPr>
          <p:nvPr/>
        </p:nvCxnSpPr>
        <p:spPr>
          <a:xfrm>
            <a:off x="2271627" y="3870861"/>
            <a:ext cx="16258" cy="1631926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Google Shape;163;p15">
            <a:extLst>
              <a:ext uri="{FF2B5EF4-FFF2-40B4-BE49-F238E27FC236}">
                <a16:creationId xmlns:a16="http://schemas.microsoft.com/office/drawing/2014/main" id="{AABF1034-E9B6-F335-F17E-95B8436033C3}"/>
              </a:ext>
            </a:extLst>
          </p:cNvPr>
          <p:cNvSpPr txBox="1"/>
          <p:nvPr/>
        </p:nvSpPr>
        <p:spPr>
          <a:xfrm rot="16200000">
            <a:off x="1577616" y="4515311"/>
            <a:ext cx="1057686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time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59" name="Google Shape;163;p15">
            <a:extLst>
              <a:ext uri="{FF2B5EF4-FFF2-40B4-BE49-F238E27FC236}">
                <a16:creationId xmlns:a16="http://schemas.microsoft.com/office/drawing/2014/main" id="{B529FF1B-4CBC-90E7-4447-474D54185D86}"/>
              </a:ext>
            </a:extLst>
          </p:cNvPr>
          <p:cNvSpPr txBox="1"/>
          <p:nvPr/>
        </p:nvSpPr>
        <p:spPr>
          <a:xfrm>
            <a:off x="908710" y="5589240"/>
            <a:ext cx="2820293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beats</a:t>
            </a:r>
          </a:p>
        </p:txBody>
      </p:sp>
      <p:sp>
        <p:nvSpPr>
          <p:cNvPr id="60" name="Google Shape;163;p15">
            <a:extLst>
              <a:ext uri="{FF2B5EF4-FFF2-40B4-BE49-F238E27FC236}">
                <a16:creationId xmlns:a16="http://schemas.microsoft.com/office/drawing/2014/main" id="{FBEFE4E6-91F3-169E-84C1-9E9A7262E834}"/>
              </a:ext>
            </a:extLst>
          </p:cNvPr>
          <p:cNvSpPr txBox="1"/>
          <p:nvPr/>
        </p:nvSpPr>
        <p:spPr>
          <a:xfrm>
            <a:off x="1452339" y="603538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Duration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61" name="Google Shape;163;p15">
            <a:extLst>
              <a:ext uri="{FF2B5EF4-FFF2-40B4-BE49-F238E27FC236}">
                <a16:creationId xmlns:a16="http://schemas.microsoft.com/office/drawing/2014/main" id="{CECEE32B-B656-55D0-0C8E-46F71C58F0F2}"/>
              </a:ext>
            </a:extLst>
          </p:cNvPr>
          <p:cNvSpPr txBox="1"/>
          <p:nvPr/>
        </p:nvSpPr>
        <p:spPr>
          <a:xfrm>
            <a:off x="7816657" y="4337403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GB" sz="24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[tonic chord]</a:t>
            </a:r>
            <a:endParaRPr lang="en-GB" sz="40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Google Shape;163;p15">
            <a:extLst>
              <a:ext uri="{FF2B5EF4-FFF2-40B4-BE49-F238E27FC236}">
                <a16:creationId xmlns:a16="http://schemas.microsoft.com/office/drawing/2014/main" id="{2EB37BC9-52AC-7069-8BC8-3BD4AA9FE30E}"/>
              </a:ext>
            </a:extLst>
          </p:cNvPr>
          <p:cNvSpPr txBox="1"/>
          <p:nvPr/>
        </p:nvSpPr>
        <p:spPr>
          <a:xfrm>
            <a:off x="8535797" y="4808040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Function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D01A7C1-3EE6-6289-95D6-1807F54AE2F1}"/>
              </a:ext>
            </a:extLst>
          </p:cNvPr>
          <p:cNvCxnSpPr>
            <a:cxnSpLocks/>
          </p:cNvCxnSpPr>
          <p:nvPr/>
        </p:nvCxnSpPr>
        <p:spPr>
          <a:xfrm flipH="1">
            <a:off x="8380767" y="5226184"/>
            <a:ext cx="1141444" cy="809203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Google Shape;163;p15">
            <a:extLst>
              <a:ext uri="{FF2B5EF4-FFF2-40B4-BE49-F238E27FC236}">
                <a16:creationId xmlns:a16="http://schemas.microsoft.com/office/drawing/2014/main" id="{599262AC-1F09-887A-8820-528F2761F4A5}"/>
              </a:ext>
            </a:extLst>
          </p:cNvPr>
          <p:cNvSpPr txBox="1"/>
          <p:nvPr/>
        </p:nvSpPr>
        <p:spPr>
          <a:xfrm rot="19430339">
            <a:off x="8565317" y="5543824"/>
            <a:ext cx="1057686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In key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131" name="Google Shape;163;p15">
            <a:extLst>
              <a:ext uri="{FF2B5EF4-FFF2-40B4-BE49-F238E27FC236}">
                <a16:creationId xmlns:a16="http://schemas.microsoft.com/office/drawing/2014/main" id="{3034649F-FD84-D9B1-C51D-AB694E5E1E5E}"/>
              </a:ext>
            </a:extLst>
          </p:cNvPr>
          <p:cNvSpPr txBox="1"/>
          <p:nvPr/>
        </p:nvSpPr>
        <p:spPr>
          <a:xfrm>
            <a:off x="5303912" y="5589240"/>
            <a:ext cx="3400699" cy="54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40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major</a:t>
            </a:r>
          </a:p>
        </p:txBody>
      </p:sp>
      <p:sp>
        <p:nvSpPr>
          <p:cNvPr id="132" name="Google Shape;163;p15">
            <a:extLst>
              <a:ext uri="{FF2B5EF4-FFF2-40B4-BE49-F238E27FC236}">
                <a16:creationId xmlns:a16="http://schemas.microsoft.com/office/drawing/2014/main" id="{91FCA8BE-A148-3A43-899B-7A427455EA1E}"/>
              </a:ext>
            </a:extLst>
          </p:cNvPr>
          <p:cNvSpPr txBox="1"/>
          <p:nvPr/>
        </p:nvSpPr>
        <p:spPr>
          <a:xfrm>
            <a:off x="6023052" y="6059877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Key</a:t>
            </a:r>
            <a:endParaRPr lang="en-GB" sz="1800" dirty="0">
              <a:solidFill>
                <a:schemeClr val="dk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E641331-8E68-4966-B307-B5837F319D6D}"/>
              </a:ext>
            </a:extLst>
          </p:cNvPr>
          <p:cNvCxnSpPr>
            <a:cxnSpLocks/>
          </p:cNvCxnSpPr>
          <p:nvPr/>
        </p:nvCxnSpPr>
        <p:spPr>
          <a:xfrm>
            <a:off x="3341804" y="3709176"/>
            <a:ext cx="2560320" cy="1908637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Google Shape;163;p15">
            <a:extLst>
              <a:ext uri="{FF2B5EF4-FFF2-40B4-BE49-F238E27FC236}">
                <a16:creationId xmlns:a16="http://schemas.microsoft.com/office/drawing/2014/main" id="{3A07403E-09AF-3D15-8CDB-C61B5A58000E}"/>
              </a:ext>
            </a:extLst>
          </p:cNvPr>
          <p:cNvSpPr txBox="1"/>
          <p:nvPr/>
        </p:nvSpPr>
        <p:spPr>
          <a:xfrm rot="2133935">
            <a:off x="3943706" y="4351480"/>
            <a:ext cx="1638575" cy="36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</a:rPr>
              <a:t>Has key</a:t>
            </a:r>
            <a:endParaRPr lang="en-GB" sz="1800" dirty="0">
              <a:solidFill>
                <a:schemeClr val="dk1"/>
              </a:solidFill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FD93DBAE-DD78-9613-B18D-6FA86B5097A2}"/>
              </a:ext>
            </a:extLst>
          </p:cNvPr>
          <p:cNvSpPr>
            <a:spLocks noGrp="1"/>
          </p:cNvSpPr>
          <p:nvPr/>
        </p:nvSpPr>
        <p:spPr>
          <a:xfrm>
            <a:off x="623392" y="533904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43" grpId="0"/>
      <p:bldP spid="44" grpId="0"/>
      <p:bldP spid="47" grpId="0"/>
      <p:bldP spid="48" grpId="0"/>
      <p:bldP spid="49" grpId="0"/>
      <p:bldP spid="53" grpId="0"/>
      <p:bldP spid="57" grpId="0"/>
      <p:bldP spid="59" grpId="0"/>
      <p:bldP spid="60" grpId="0"/>
      <p:bldP spid="61" grpId="0"/>
      <p:bldP spid="62" grpId="0"/>
      <p:bldP spid="128" grpId="0"/>
      <p:bldP spid="131" grpId="0"/>
      <p:bldP spid="132" grpId="0"/>
      <p:bldP spid="1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09197CBD-6675-8947-35D3-C3CE937DE999}"/>
              </a:ext>
            </a:extLst>
          </p:cNvPr>
          <p:cNvSpPr txBox="1"/>
          <p:nvPr/>
        </p:nvSpPr>
        <p:spPr>
          <a:xfrm>
            <a:off x="714000" y="1988840"/>
            <a:ext cx="10764000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ideas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Technologies 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buSzPts val="1800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data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melodic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s-E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 </a:t>
            </a: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es-ES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endParaRPr lang="es-ES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800"/>
              <a:buFont typeface="+mj-lt"/>
              <a:buAutoNum type="arabicPeriod"/>
            </a:pPr>
            <a:r>
              <a:rPr lang="es-ES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es-E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SzPts val="1800"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74A428FD-6947-E2FE-9832-57C12E740092}"/>
              </a:ext>
            </a:extLst>
          </p:cNvPr>
          <p:cNvSpPr>
            <a:spLocks noGrp="1"/>
          </p:cNvSpPr>
          <p:nvPr/>
        </p:nvSpPr>
        <p:spPr>
          <a:xfrm>
            <a:off x="714000" y="132490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/>
        </p:nvSpPr>
        <p:spPr>
          <a:xfrm>
            <a:off x="845683" y="2066376"/>
            <a:ext cx="5250307" cy="1794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 dirty="0">
                <a:latin typeface="Oswald Medium"/>
                <a:ea typeface="Oswald Medium"/>
                <a:cs typeface="Oswald Medium"/>
                <a:sym typeface="Oswald Medium"/>
              </a:rPr>
              <a:t>MUSIC ONTOLOGIES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9"/>
          <p:cNvSpPr/>
          <p:nvPr/>
        </p:nvSpPr>
        <p:spPr>
          <a:xfrm>
            <a:off x="845674" y="496725"/>
            <a:ext cx="1573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3F3F3F"/>
                </a:solidFill>
                <a:latin typeface="Oswald Medium"/>
                <a:ea typeface="Oswald Medium"/>
                <a:cs typeface="Oswald Medium"/>
                <a:sym typeface="Oswald"/>
              </a:rPr>
              <a:t>02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74A428FD-6947-E2FE-9832-57C12E740092}"/>
              </a:ext>
            </a:extLst>
          </p:cNvPr>
          <p:cNvSpPr>
            <a:spLocks noGrp="1"/>
          </p:cNvSpPr>
          <p:nvPr/>
        </p:nvSpPr>
        <p:spPr>
          <a:xfrm>
            <a:off x="767408" y="69269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Overview</a:t>
            </a:r>
            <a:r>
              <a:rPr lang="it-IT" dirty="0"/>
              <a:t> of </a:t>
            </a:r>
            <a:r>
              <a:rPr lang="it-IT" dirty="0" err="1"/>
              <a:t>exsisting</a:t>
            </a:r>
            <a:r>
              <a:rPr lang="it-IT" dirty="0"/>
              <a:t> Music </a:t>
            </a:r>
            <a:r>
              <a:rPr lang="it-IT" dirty="0" err="1"/>
              <a:t>Ontologies</a:t>
            </a:r>
            <a:endParaRPr lang="it-IT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DC5BC2-7D75-114D-7ED4-39AEE8ED60DC}"/>
              </a:ext>
            </a:extLst>
          </p:cNvPr>
          <p:cNvSpPr/>
          <p:nvPr/>
        </p:nvSpPr>
        <p:spPr>
          <a:xfrm>
            <a:off x="1055440" y="2779489"/>
            <a:ext cx="1584176" cy="432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Ontology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507A75-BDB6-33CA-878C-05E4495AAD1A}"/>
              </a:ext>
            </a:extLst>
          </p:cNvPr>
          <p:cNvSpPr/>
          <p:nvPr/>
        </p:nvSpPr>
        <p:spPr>
          <a:xfrm>
            <a:off x="1055440" y="3411698"/>
            <a:ext cx="1584176" cy="432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DOREMUS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17EAD0-152A-99B7-9DB0-6AD81A50FE63}"/>
              </a:ext>
            </a:extLst>
          </p:cNvPr>
          <p:cNvSpPr/>
          <p:nvPr/>
        </p:nvSpPr>
        <p:spPr>
          <a:xfrm>
            <a:off x="1055440" y="4041483"/>
            <a:ext cx="1584176" cy="432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MUSO Ontology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9A3B6F-5CF7-FE16-6226-20267045F32A}"/>
              </a:ext>
            </a:extLst>
          </p:cNvPr>
          <p:cNvSpPr/>
          <p:nvPr/>
        </p:nvSpPr>
        <p:spPr>
          <a:xfrm>
            <a:off x="1055440" y="5301053"/>
            <a:ext cx="1584176" cy="432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OnVIE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Ontology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B1EBF5-13E4-E35D-704E-4A05D1E33C4E}"/>
              </a:ext>
            </a:extLst>
          </p:cNvPr>
          <p:cNvSpPr/>
          <p:nvPr/>
        </p:nvSpPr>
        <p:spPr>
          <a:xfrm>
            <a:off x="1055440" y="4671268"/>
            <a:ext cx="1584176" cy="43204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Performed Music Ontology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2F1390-E3BA-25A5-8287-3AF728C775E6}"/>
              </a:ext>
            </a:extLst>
          </p:cNvPr>
          <p:cNvSpPr/>
          <p:nvPr/>
        </p:nvSpPr>
        <p:spPr>
          <a:xfrm>
            <a:off x="3899756" y="2779489"/>
            <a:ext cx="1584176" cy="43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Theory Ontology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94A4E3-339B-4A4D-8619-A785E82B6FCF}"/>
              </a:ext>
            </a:extLst>
          </p:cNvPr>
          <p:cNvSpPr/>
          <p:nvPr/>
        </p:nvSpPr>
        <p:spPr>
          <a:xfrm>
            <a:off x="3899756" y="3411698"/>
            <a:ext cx="1584176" cy="43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Temperament Ontology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D1961DB-936B-F136-17B6-47164EFABB08}"/>
              </a:ext>
            </a:extLst>
          </p:cNvPr>
          <p:cNvSpPr/>
          <p:nvPr/>
        </p:nvSpPr>
        <p:spPr>
          <a:xfrm>
            <a:off x="3899756" y="4041483"/>
            <a:ext cx="1584176" cy="43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Tonality </a:t>
            </a:r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Onotology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3CC4C3-0319-F5AE-8D29-431B17241242}"/>
              </a:ext>
            </a:extLst>
          </p:cNvPr>
          <p:cNvSpPr/>
          <p:nvPr/>
        </p:nvSpPr>
        <p:spPr>
          <a:xfrm>
            <a:off x="3899756" y="5301053"/>
            <a:ext cx="1584176" cy="43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FunctionalHarmony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Ontology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C60751-E1E1-5EF0-294F-135F4A2F809E}"/>
              </a:ext>
            </a:extLst>
          </p:cNvPr>
          <p:cNvSpPr/>
          <p:nvPr/>
        </p:nvSpPr>
        <p:spPr>
          <a:xfrm>
            <a:off x="3899756" y="4671268"/>
            <a:ext cx="1584176" cy="4320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 Ontology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214FE9-EF36-2B06-3875-9A0A8C2660FB}"/>
              </a:ext>
            </a:extLst>
          </p:cNvPr>
          <p:cNvSpPr/>
          <p:nvPr/>
        </p:nvSpPr>
        <p:spPr>
          <a:xfrm>
            <a:off x="6744072" y="2708920"/>
            <a:ext cx="1584176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Score Ontology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975F88-ADB3-0B33-A0A8-1CD9F5F17AD7}"/>
              </a:ext>
            </a:extLst>
          </p:cNvPr>
          <p:cNvSpPr/>
          <p:nvPr/>
        </p:nvSpPr>
        <p:spPr>
          <a:xfrm>
            <a:off x="6744072" y="3341129"/>
            <a:ext cx="1584176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MIDI-LD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63D09AB-A8AF-A208-695C-1026232B136D}"/>
              </a:ext>
            </a:extLst>
          </p:cNvPr>
          <p:cNvSpPr/>
          <p:nvPr/>
        </p:nvSpPr>
        <p:spPr>
          <a:xfrm>
            <a:off x="6744072" y="3970914"/>
            <a:ext cx="1584176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MusicOWL</a:t>
            </a:r>
            <a:endParaRPr lang="en-GB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49FC879-8C68-708F-BCBD-4397B1640E0C}"/>
              </a:ext>
            </a:extLst>
          </p:cNvPr>
          <p:cNvSpPr/>
          <p:nvPr/>
        </p:nvSpPr>
        <p:spPr>
          <a:xfrm>
            <a:off x="6744072" y="5230484"/>
            <a:ext cx="1584176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Charm Ontology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78CD63-FA09-E72F-F0C2-C15BE9E0060E}"/>
              </a:ext>
            </a:extLst>
          </p:cNvPr>
          <p:cNvSpPr/>
          <p:nvPr/>
        </p:nvSpPr>
        <p:spPr>
          <a:xfrm>
            <a:off x="6744072" y="4600699"/>
            <a:ext cx="1584176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MusicXML</a:t>
            </a: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Ontology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5B73D70-F8A5-74CA-3B43-F1A503934A90}"/>
              </a:ext>
            </a:extLst>
          </p:cNvPr>
          <p:cNvSpPr/>
          <p:nvPr/>
        </p:nvSpPr>
        <p:spPr>
          <a:xfrm>
            <a:off x="9588388" y="2708920"/>
            <a:ext cx="1584176" cy="432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Features Ontology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ECA0769-78C7-93B2-C51A-351D0151B465}"/>
              </a:ext>
            </a:extLst>
          </p:cNvPr>
          <p:cNvSpPr/>
          <p:nvPr/>
        </p:nvSpPr>
        <p:spPr>
          <a:xfrm>
            <a:off x="9588388" y="3341129"/>
            <a:ext cx="1584176" cy="432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 Ontology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1DD440-58BE-C17E-1333-25F273264D19}"/>
              </a:ext>
            </a:extLst>
          </p:cNvPr>
          <p:cNvSpPr/>
          <p:nvPr/>
        </p:nvSpPr>
        <p:spPr>
          <a:xfrm>
            <a:off x="9588388" y="3970914"/>
            <a:ext cx="1584176" cy="432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Effects Ontology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C4E76A2-9B5A-97A8-AE4A-3E80409AC824}"/>
              </a:ext>
            </a:extLst>
          </p:cNvPr>
          <p:cNvSpPr/>
          <p:nvPr/>
        </p:nvSpPr>
        <p:spPr>
          <a:xfrm>
            <a:off x="9588388" y="5230484"/>
            <a:ext cx="1584176" cy="432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Instrument Ontology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B86F631-7C81-DA65-84EB-EA96F0307B6A}"/>
              </a:ext>
            </a:extLst>
          </p:cNvPr>
          <p:cNvSpPr/>
          <p:nvPr/>
        </p:nvSpPr>
        <p:spPr>
          <a:xfrm>
            <a:off x="9588388" y="4600699"/>
            <a:ext cx="1584176" cy="4320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CALMA Ontology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5F102-0F7E-7C63-F599-2903C223A072}"/>
              </a:ext>
            </a:extLst>
          </p:cNvPr>
          <p:cNvSpPr txBox="1"/>
          <p:nvPr/>
        </p:nvSpPr>
        <p:spPr>
          <a:xfrm>
            <a:off x="1133261" y="2169641"/>
            <a:ext cx="14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667C5A-EC09-379B-C2DF-CE081EC2B757}"/>
              </a:ext>
            </a:extLst>
          </p:cNvPr>
          <p:cNvSpPr txBox="1"/>
          <p:nvPr/>
        </p:nvSpPr>
        <p:spPr>
          <a:xfrm>
            <a:off x="3718949" y="2172658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MUSIC THEORY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1CE521-5245-A609-0921-AB51F1D3BB69}"/>
              </a:ext>
            </a:extLst>
          </p:cNvPr>
          <p:cNvSpPr txBox="1"/>
          <p:nvPr/>
        </p:nvSpPr>
        <p:spPr>
          <a:xfrm>
            <a:off x="6454261" y="2169641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MUSIC NOTATION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2340B8-19AD-3306-D2A6-3EDAB893C176}"/>
              </a:ext>
            </a:extLst>
          </p:cNvPr>
          <p:cNvSpPr txBox="1"/>
          <p:nvPr/>
        </p:nvSpPr>
        <p:spPr>
          <a:xfrm>
            <a:off x="9448169" y="217126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AUDIO SIGNAL</a:t>
            </a:r>
          </a:p>
        </p:txBody>
      </p:sp>
    </p:spTree>
    <p:extLst>
      <p:ext uri="{BB962C8B-B14F-4D97-AF65-F5344CB8AC3E}">
        <p14:creationId xmlns:p14="http://schemas.microsoft.com/office/powerpoint/2010/main" val="12432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639075" y="3140968"/>
            <a:ext cx="4413845" cy="1673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 is a network of ontologies that can be used for describing heterogenous information in the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domain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6109D-6E3A-D2B2-C0A7-8C4B8260B0C0}"/>
              </a:ext>
            </a:extLst>
          </p:cNvPr>
          <p:cNvSpPr txBox="1"/>
          <p:nvPr/>
        </p:nvSpPr>
        <p:spPr>
          <a:xfrm>
            <a:off x="246030" y="6315291"/>
            <a:ext cx="62820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20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polifonia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-project/ontology-network</a:t>
            </a:r>
          </a:p>
        </p:txBody>
      </p:sp>
      <p:pic>
        <p:nvPicPr>
          <p:cNvPr id="13314" name="Picture 2" descr="Screenshot 2021-11-04 at 20 22 46">
            <a:extLst>
              <a:ext uri="{FF2B5EF4-FFF2-40B4-BE49-F238E27FC236}">
                <a16:creationId xmlns:a16="http://schemas.microsoft.com/office/drawing/2014/main" id="{202BF504-B2BB-C588-1F65-7DDBDCC0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902008"/>
            <a:ext cx="6750050" cy="44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840912D6-D891-935A-EAF1-770AF4DE80A0}"/>
              </a:ext>
            </a:extLst>
          </p:cNvPr>
          <p:cNvSpPr>
            <a:spLocks noGrp="1"/>
          </p:cNvSpPr>
          <p:nvPr/>
        </p:nvSpPr>
        <p:spPr>
          <a:xfrm>
            <a:off x="639075" y="2132856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The Polifonia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Network (PON)</a:t>
            </a:r>
          </a:p>
        </p:txBody>
      </p:sp>
    </p:spTree>
    <p:extLst>
      <p:ext uri="{BB962C8B-B14F-4D97-AF65-F5344CB8AC3E}">
        <p14:creationId xmlns:p14="http://schemas.microsoft.com/office/powerpoint/2010/main" val="5864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/>
        </p:nvSpPr>
        <p:spPr>
          <a:xfrm>
            <a:off x="1041469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01</a:t>
            </a:r>
            <a:endParaRPr sz="5400" b="0" i="0" u="none" strike="noStrike" cap="none" dirty="0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928877" y="4087471"/>
            <a:ext cx="1526679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0" i="0" u="none" strike="noStrike" cap="none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MUSICAL BACKGROUND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3978633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02</a:t>
            </a:r>
            <a:endParaRPr sz="5400" b="0" i="0" u="none" strike="noStrike" cap="none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3750913" y="4087471"/>
            <a:ext cx="1700745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0" i="0" u="none" strike="noStrike" cap="none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MUSIC ONTOLOGIES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6888088" y="2828850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03</a:t>
            </a:r>
            <a:endParaRPr sz="5400" b="0" i="0" u="none" strike="noStrike" cap="none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6435711" y="4087474"/>
            <a:ext cx="2187900" cy="62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CASE STUDIES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6"/>
          <p:cNvSpPr txBox="1"/>
          <p:nvPr/>
        </p:nvSpPr>
        <p:spPr>
          <a:xfrm>
            <a:off x="9831094" y="2910721"/>
            <a:ext cx="12831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04</a:t>
            </a:r>
            <a:endParaRPr sz="5400" b="0" i="0" u="none" strike="noStrike" cap="none" dirty="0">
              <a:solidFill>
                <a:srgbClr val="262626"/>
              </a:solidFill>
              <a:latin typeface="Oswald Medium"/>
              <a:ea typeface="Oswald Medium"/>
              <a:cs typeface="Oswald Medium"/>
              <a:sym typeface="Oswald"/>
            </a:endParaRPr>
          </a:p>
        </p:txBody>
      </p:sp>
      <p:sp>
        <p:nvSpPr>
          <p:cNvPr id="56" name="Google Shape;56;p6"/>
          <p:cNvSpPr txBox="1"/>
          <p:nvPr/>
        </p:nvSpPr>
        <p:spPr>
          <a:xfrm>
            <a:off x="9607664" y="4169342"/>
            <a:ext cx="1642500" cy="54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dirty="0">
                <a:solidFill>
                  <a:srgbClr val="595959"/>
                </a:solidFill>
                <a:latin typeface="Oswald Medium"/>
                <a:ea typeface="Oswald Medium"/>
                <a:cs typeface="Oswald Medium"/>
                <a:sym typeface="Oswald"/>
              </a:rPr>
              <a:t>EXERCISE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700714" y="412181"/>
            <a:ext cx="334883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s-ES" sz="8000" b="0" i="0" u="none" strike="noStrike" cap="none" dirty="0">
                <a:solidFill>
                  <a:srgbClr val="262626"/>
                </a:solidFill>
                <a:latin typeface="Oswald Medium"/>
                <a:ea typeface="Oswald Medium"/>
                <a:cs typeface="Oswald Medium"/>
                <a:sym typeface="Oswald"/>
              </a:rPr>
              <a:t>INDEX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/>
        </p:nvSpPr>
        <p:spPr>
          <a:xfrm>
            <a:off x="845675" y="2066375"/>
            <a:ext cx="63135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dirty="0">
                <a:latin typeface="Oswald Medium"/>
                <a:ea typeface="Oswald Medium"/>
                <a:cs typeface="Oswald Medium"/>
                <a:sym typeface="Oswald Medium"/>
              </a:rPr>
              <a:t>CASE STUDIES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845684" y="496716"/>
            <a:ext cx="148630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solidFill>
                  <a:srgbClr val="3F3F3F"/>
                </a:solidFill>
                <a:latin typeface="Oswald Medium"/>
                <a:ea typeface="Oswald Medium"/>
                <a:cs typeface="Oswald Medium"/>
                <a:sym typeface="Oswald"/>
              </a:rPr>
              <a:t>03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4"/>
          <p:cNvCxnSpPr/>
          <p:nvPr/>
        </p:nvCxnSpPr>
        <p:spPr>
          <a:xfrm>
            <a:off x="7271866" y="-4751"/>
            <a:ext cx="0" cy="6862751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14"/>
          <p:cNvSpPr txBox="1"/>
          <p:nvPr/>
        </p:nvSpPr>
        <p:spPr>
          <a:xfrm>
            <a:off x="845684" y="3800845"/>
            <a:ext cx="417019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will be introducing two different (yet related) projects which show an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between music and the Semantic Web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845684" y="240918"/>
            <a:ext cx="30424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GB" dirty="0"/>
              <a:t>CASE STUDIES</a:t>
            </a:r>
          </a:p>
        </p:txBody>
      </p:sp>
      <p:sp>
        <p:nvSpPr>
          <p:cNvPr id="147" name="Google Shape;147;p14"/>
          <p:cNvSpPr txBox="1"/>
          <p:nvPr/>
        </p:nvSpPr>
        <p:spPr>
          <a:xfrm>
            <a:off x="8005729" y="2165119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Chord Corpus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6899763" y="2121971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005729" y="4583124"/>
            <a:ext cx="3594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Harmonic Memory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899761" y="4475732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Graphic 1" descr="Network with solid fill">
            <a:extLst>
              <a:ext uri="{FF2B5EF4-FFF2-40B4-BE49-F238E27FC236}">
                <a16:creationId xmlns:a16="http://schemas.microsoft.com/office/drawing/2014/main" id="{E8C12659-1462-0E04-214A-6BEF2482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2363" y="2110046"/>
            <a:ext cx="720000" cy="720000"/>
          </a:xfrm>
          <a:prstGeom prst="rect">
            <a:avLst/>
          </a:prstGeom>
        </p:spPr>
      </p:pic>
      <p:pic>
        <p:nvPicPr>
          <p:cNvPr id="9218" name="Picture 2" descr="Brain outline">
            <a:extLst>
              <a:ext uri="{FF2B5EF4-FFF2-40B4-BE49-F238E27FC236}">
                <a16:creationId xmlns:a16="http://schemas.microsoft.com/office/drawing/2014/main" id="{5C9C3CCF-DAED-6836-535F-09C1AAB4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6954805" y="4524913"/>
            <a:ext cx="634222" cy="63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testo 1">
            <a:extLst>
              <a:ext uri="{FF2B5EF4-FFF2-40B4-BE49-F238E27FC236}">
                <a16:creationId xmlns:a16="http://schemas.microsoft.com/office/drawing/2014/main" id="{9380D094-24D2-D084-609A-46606C5B71DE}"/>
              </a:ext>
            </a:extLst>
          </p:cNvPr>
          <p:cNvSpPr>
            <a:spLocks noGrp="1"/>
          </p:cNvSpPr>
          <p:nvPr/>
        </p:nvSpPr>
        <p:spPr>
          <a:xfrm>
            <a:off x="816679" y="2865163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Case Studies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 animBg="1"/>
      <p:bldP spid="149" grpId="0"/>
      <p:bldP spid="1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13" y="172236"/>
            <a:ext cx="31800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Terminology (in this presentation)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" name="Google Shape;215;p23" descr="KdgfFp_-6IcP_gsU29jCbG43f-zykRTf_t4-t1p3HxNtRcASnxFzwRyMNLghtalx4Ua_scssGoKYid1lJ-4SvMLBvyTKWMdzgHyRhhJD09tQE5OD_zLF2qQL7CszNpPJHcuo7gR44loKallj63MgZYBFvq9b4ISKEuNSVhcRBUhtMgBZd2SOcgVT9yK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261" y="1363197"/>
            <a:ext cx="2836751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 descr="ZEGAq_TwgaJOtKtvjsINpFcADFjzLI0K9nIM5CAoNEyctJb_XA8ahiSOwsK68OC_o0seftwEHDNdAw3mCfKisQ9RnG-D4I4DPQKjoTCFYUNUBsWBFnRJbL9MepmffKkajQ8lMYx5CGXSBFtFH9dHkTh56NNBGxbe48-sgELwa61a32kpoYaMN6sCP4r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2829" y="1340769"/>
            <a:ext cx="2881604" cy="28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q1NzB65Ujw2L1AmPTQpLtdeOqc56MMqJmadVIZjxJ1KIZtt9d6E-vbXWB36hQUuOlH6XgKX1Fpanw8pVEbfbVHwXmRaLMt_ondpjRaX2N6lo9b19cMSHCwWbDe3-KHsV7THfzcdClB7Y9Wxe5MlEF1xCs9w67zVAfA8O20-oJW1zlE1RTbPCMf1e4ubw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8400" y="1340765"/>
            <a:ext cx="2881604" cy="288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 descr="2qh_iBV-44WwgiBltQ8AvI8UcGv94nBQdMqBAT-ynDWKB8x7yYH1gSEQPpdtpJsuIjuc0FTEvNWCmSpgNUBdwgPGG-dUygmxwgKuIBZCmsTVASBuh8aKFUhRB8t_DtPHD36nxw_wogUFLcaeMM5fVnhWvXerX07uUkM4qUs3fwmLPLv9acxhB_cBzA8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6840" y="1363197"/>
            <a:ext cx="2836751" cy="28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303450" y="4436138"/>
            <a:ext cx="11585100" cy="175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Chord annotation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the output of a human expert (</a:t>
            </a:r>
            <a:r>
              <a:rPr lang="en-US" dirty="0">
                <a:solidFill>
                  <a:srgbClr val="666666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or a computational method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 identifying chords in a piece.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indent="228600" algn="ctr"/>
            <a:r>
              <a:rPr lang="en-US" i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(synonyms here: a sequence of chords  /  a chord progression)</a:t>
            </a:r>
            <a:endParaRPr i="1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indent="228600"/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Chord observation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/ </a:t>
            </a:r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occurrence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the atomic elements of a chord annotation – the individual chords.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r>
              <a:rPr lang="en-US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Tonality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given by the key (e.g. C) and the scale (e.g. “</a:t>
            </a:r>
            <a:r>
              <a:rPr lang="en-US" dirty="0" err="1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maj</a:t>
            </a:r>
            <a:r>
              <a:rPr lang="en-US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”).</a:t>
            </a:r>
            <a:endParaRPr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12" y="175836"/>
            <a:ext cx="21588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 in a nutshell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3"/>
          </p:nvPr>
        </p:nvSpPr>
        <p:spPr>
          <a:xfrm>
            <a:off x="685199" y="1274075"/>
            <a:ext cx="10846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FROM</a:t>
            </a:r>
            <a:endParaRPr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29" name="Google Shape;229;p24"/>
          <p:cNvSpPr txBox="1">
            <a:spLocks noGrp="1"/>
          </p:cNvSpPr>
          <p:nvPr>
            <p:ph type="body" idx="3"/>
          </p:nvPr>
        </p:nvSpPr>
        <p:spPr>
          <a:xfrm>
            <a:off x="3312864" y="1274075"/>
            <a:ext cx="215880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18 datasets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0" name="Google Shape;230;p24"/>
          <p:cNvSpPr txBox="1">
            <a:spLocks noGrp="1"/>
          </p:cNvSpPr>
          <p:nvPr>
            <p:ph type="body" idx="3"/>
          </p:nvPr>
        </p:nvSpPr>
        <p:spPr>
          <a:xfrm>
            <a:off x="9318513" y="1274075"/>
            <a:ext cx="19720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9 notations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1" name="Google Shape;231;p24"/>
          <p:cNvSpPr txBox="1">
            <a:spLocks noGrp="1"/>
          </p:cNvSpPr>
          <p:nvPr>
            <p:ph type="body" idx="3"/>
          </p:nvPr>
        </p:nvSpPr>
        <p:spPr>
          <a:xfrm>
            <a:off x="6359639" y="1274075"/>
            <a:ext cx="17962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rgbClr val="51271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14 formats</a:t>
            </a:r>
            <a:endParaRPr b="1" i="1">
              <a:solidFill>
                <a:srgbClr val="51271F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2" name="Google Shape;232;p24"/>
          <p:cNvSpPr txBox="1">
            <a:spLocks noGrp="1"/>
          </p:cNvSpPr>
          <p:nvPr>
            <p:ph type="body" idx="3"/>
          </p:nvPr>
        </p:nvSpPr>
        <p:spPr>
          <a:xfrm>
            <a:off x="685199" y="5229100"/>
            <a:ext cx="10846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>
                <a:solidFill>
                  <a:srgbClr val="595959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TO</a:t>
            </a:r>
            <a:endParaRPr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3" name="Google Shape;233;p24"/>
          <p:cNvSpPr txBox="1">
            <a:spLocks noGrp="1"/>
          </p:cNvSpPr>
          <p:nvPr>
            <p:ph type="body" idx="3"/>
          </p:nvPr>
        </p:nvSpPr>
        <p:spPr>
          <a:xfrm>
            <a:off x="3312864" y="5229100"/>
            <a:ext cx="215880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1 dataset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3"/>
          </p:nvPr>
        </p:nvSpPr>
        <p:spPr>
          <a:xfrm>
            <a:off x="9318513" y="5229100"/>
            <a:ext cx="19720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 notations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3"/>
          </p:nvPr>
        </p:nvSpPr>
        <p:spPr>
          <a:xfrm>
            <a:off x="6359639" y="5229100"/>
            <a:ext cx="1796250" cy="46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595959"/>
              </a:buClr>
              <a:buSzPts val="5100"/>
            </a:pPr>
            <a:r>
              <a:rPr lang="en-US" sz="2550" b="1" i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2 outputs</a:t>
            </a:r>
            <a:endParaRPr b="1" i="1">
              <a:solidFill>
                <a:schemeClr val="dk1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775" y="1814975"/>
            <a:ext cx="2902975" cy="37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4">
            <a:alphaModFix/>
          </a:blip>
          <a:srcRect b="15519"/>
          <a:stretch/>
        </p:blipFill>
        <p:spPr>
          <a:xfrm rot="5400000">
            <a:off x="6029700" y="2655188"/>
            <a:ext cx="2818400" cy="1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770482" y="2318545"/>
            <a:ext cx="2857913" cy="23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78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493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508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3913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3538" y="726813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8569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2488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55313" y="5555850"/>
            <a:ext cx="685200" cy="6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/>
      <p:bldP spid="230" grpId="0" build="p"/>
      <p:bldP spid="231" grpId="0" build="p"/>
      <p:bldP spid="233" grpId="0" build="p"/>
      <p:bldP spid="234" grpId="0" build="p"/>
      <p:bldP spid="23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6028861" y="6577692"/>
            <a:ext cx="1342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4029825" y="299957"/>
            <a:ext cx="413235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>
                <a:solidFill>
                  <a:schemeClr val="dk1"/>
                </a:solidFill>
              </a:rPr>
              <a:t>The need for ChoCo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5606"/>
          <a:stretch/>
        </p:blipFill>
        <p:spPr>
          <a:xfrm>
            <a:off x="337338" y="1229400"/>
            <a:ext cx="11517300" cy="24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13636"/>
          <a:stretch/>
        </p:blipFill>
        <p:spPr>
          <a:xfrm>
            <a:off x="3131783" y="3985488"/>
            <a:ext cx="5345788" cy="228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body" idx="1"/>
          </p:nvPr>
        </p:nvSpPr>
        <p:spPr>
          <a:xfrm>
            <a:off x="1" y="154386"/>
            <a:ext cx="77625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0" y="894425"/>
            <a:ext cx="11628101" cy="54052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>
            <a:spLocks noGrp="1"/>
          </p:cNvSpPr>
          <p:nvPr>
            <p:ph type="body" idx="1"/>
          </p:nvPr>
        </p:nvSpPr>
        <p:spPr>
          <a:xfrm>
            <a:off x="1017650" y="389117"/>
            <a:ext cx="59568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Data transformation workflow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/>
          <p:nvPr/>
        </p:nvSpPr>
        <p:spPr>
          <a:xfrm>
            <a:off x="5564594" y="48938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3" name="Google Shape;293;p30"/>
          <p:cNvSpPr/>
          <p:nvPr/>
        </p:nvSpPr>
        <p:spPr>
          <a:xfrm>
            <a:off x="5930282" y="39831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Google Shape;294;p30"/>
          <p:cNvSpPr/>
          <p:nvPr/>
        </p:nvSpPr>
        <p:spPr>
          <a:xfrm>
            <a:off x="4113588" y="53588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Google Shape;295;p30"/>
          <p:cNvSpPr/>
          <p:nvPr/>
        </p:nvSpPr>
        <p:spPr>
          <a:xfrm>
            <a:off x="4593332" y="4384350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6360994" y="294892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4608794" y="3234007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3228557" y="4715369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422413" y="35314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5395588" y="23901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1863732" y="4770594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2511875" y="3843819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1350007" y="3519194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2386213" y="2713613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3738500" y="2313975"/>
            <a:ext cx="457200" cy="634950"/>
          </a:xfrm>
          <a:prstGeom prst="snip1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611845" y="1199772"/>
            <a:ext cx="56905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3733"/>
            </a:pP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1: little or no use of </a:t>
            </a:r>
            <a:r>
              <a:rPr lang="en-US" sz="1867" b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annotation standards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3455739" y="3704431"/>
            <a:ext cx="439549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iReal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3206546" y="4809854"/>
            <a:ext cx="5011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JSON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2425890" y="2898852"/>
            <a:ext cx="3778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LAB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3764973" y="2499209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CSV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1267594" y="3615914"/>
            <a:ext cx="622050" cy="42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1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RomanText</a:t>
            </a:r>
            <a:endParaRPr sz="11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2511928" y="3954726"/>
            <a:ext cx="45720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xLAB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5395594" y="2575403"/>
            <a:ext cx="3775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TXT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365520" y="3043422"/>
            <a:ext cx="44820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MGU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4626964" y="4478850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SKU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5590475" y="4988301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MXL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5956749" y="4117374"/>
            <a:ext cx="404250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ABC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4144470" y="5544053"/>
            <a:ext cx="395443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SQL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1" name="Google Shape;321;p30"/>
          <p:cNvSpPr txBox="1"/>
          <p:nvPr/>
        </p:nvSpPr>
        <p:spPr>
          <a:xfrm>
            <a:off x="4630910" y="3419245"/>
            <a:ext cx="412962" cy="264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125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HAR</a:t>
            </a:r>
            <a:endParaRPr sz="125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1740213" y="4921427"/>
            <a:ext cx="704250" cy="21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US" sz="90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DCMLab</a:t>
            </a:r>
            <a:endParaRPr sz="900">
              <a:solidFill>
                <a:srgbClr val="000000"/>
              </a:solidFill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8096734" y="3853785"/>
            <a:ext cx="704250" cy="63495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35713" tIns="35713" rIns="35713" bIns="35713" anchor="ctr" anchorCtr="0">
            <a:noAutofit/>
          </a:bodyPr>
          <a:lstStyle/>
          <a:p>
            <a:pPr algn="ctr">
              <a:buClr>
                <a:srgbClr val="FFFFFF"/>
              </a:buClr>
              <a:buSzPts val="3000"/>
            </a:pPr>
            <a:endParaRPr sz="1500">
              <a:solidFill>
                <a:srgbClr val="FFFF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9348651" y="3848242"/>
            <a:ext cx="1297200" cy="626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7200"/>
            </a:pPr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JAMS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5" name="Google Shape;325;p30"/>
          <p:cNvSpPr txBox="1">
            <a:spLocks noGrp="1"/>
          </p:cNvSpPr>
          <p:nvPr>
            <p:ph type="body" idx="1"/>
          </p:nvPr>
        </p:nvSpPr>
        <p:spPr>
          <a:xfrm>
            <a:off x="1017650" y="162132"/>
            <a:ext cx="1951500" cy="9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indent="-301625">
              <a:buSzPts val="5900"/>
              <a:buAutoNum type="arabicPeriod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Jamifier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Google Shape;326;p30"/>
          <p:cNvSpPr/>
          <p:nvPr/>
        </p:nvSpPr>
        <p:spPr>
          <a:xfrm>
            <a:off x="471938" y="2289150"/>
            <a:ext cx="7141800" cy="3744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4">
            <a:alphaModFix amt="36000"/>
          </a:blip>
          <a:srcRect l="34853" b="37170"/>
          <a:stretch/>
        </p:blipFill>
        <p:spPr>
          <a:xfrm>
            <a:off x="8424050" y="0"/>
            <a:ext cx="3767949" cy="1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/>
          <p:cNvPicPr preferRelativeResize="0"/>
          <p:nvPr/>
        </p:nvPicPr>
        <p:blipFill rotWithShape="1">
          <a:blip r:embed="rId4">
            <a:alphaModFix/>
          </a:blip>
          <a:srcRect r="65148" b="37170"/>
          <a:stretch/>
        </p:blipFill>
        <p:spPr>
          <a:xfrm>
            <a:off x="6431540" y="0"/>
            <a:ext cx="2015772" cy="1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sldNum" idx="12"/>
          </p:nvPr>
        </p:nvSpPr>
        <p:spPr>
          <a:xfrm>
            <a:off x="5891175" y="6583525"/>
            <a:ext cx="4096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-3" y="180664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685198" y="1134376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FFFFFF"/>
              </a:buClr>
              <a:buSzPts val="3733"/>
            </a:pPr>
            <a:r>
              <a:rPr lang="en-US" sz="1867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2: too many </a:t>
            </a:r>
            <a:r>
              <a:rPr lang="en-US" sz="1867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chord notations</a:t>
            </a:r>
            <a:endParaRPr sz="600" b="1" dirty="0"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1311750" y="1972273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lang="en-US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Leadsheet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Notations</a:t>
            </a:r>
            <a:endParaRPr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e.g.  </a:t>
            </a:r>
            <a:r>
              <a:rPr lang="en-US" sz="1100" dirty="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Eb-7/Bb</a:t>
            </a:r>
          </a:p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4781151" y="1972271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Roman Numeral Notations</a:t>
            </a:r>
            <a:endParaRPr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e.g.  </a:t>
            </a:r>
            <a:r>
              <a:rPr lang="en-US" sz="1150" dirty="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viio7/V</a:t>
            </a:r>
          </a:p>
        </p:txBody>
      </p:sp>
      <p:sp>
        <p:nvSpPr>
          <p:cNvPr id="339" name="Google Shape;339;p31"/>
          <p:cNvSpPr/>
          <p:nvPr/>
        </p:nvSpPr>
        <p:spPr>
          <a:xfrm>
            <a:off x="8250563" y="1972273"/>
            <a:ext cx="2629675" cy="226239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1200" b="1" i="1">
                <a:latin typeface="Arial" panose="020B0604020202020204" pitchFamily="34" charset="0"/>
                <a:cs typeface="Arial" panose="020B0604020202020204" pitchFamily="34" charset="0"/>
              </a:rPr>
              <a:t>Polychord Notation</a:t>
            </a:r>
            <a:endParaRPr sz="1200" b="1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5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A3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C4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E4</a:t>
            </a:r>
            <a:r>
              <a:rPr lang="en-US" sz="1050">
                <a:solidFill>
                  <a:srgbClr val="78DCE8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,</a:t>
            </a:r>
            <a:r>
              <a:rPr lang="en-US" sz="1050">
                <a:solidFill>
                  <a:srgbClr val="FFD866"/>
                </a:solidFill>
                <a:highlight>
                  <a:srgbClr val="2D2A2E"/>
                </a:highlight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E5</a:t>
            </a:r>
            <a:endParaRPr sz="12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1374212" y="2658656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Harte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1374212" y="3368197"/>
            <a:ext cx="8427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Weimar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2347117" y="3338340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ABC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3138226" y="2658656"/>
            <a:ext cx="660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iReal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4924911" y="2752121"/>
            <a:ext cx="1534200" cy="32925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Roman Numeral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5577236" y="3270451"/>
            <a:ext cx="1534200" cy="32925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Jazz Parser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156432" y="3250138"/>
            <a:ext cx="685200" cy="5056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Jazz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corpus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2165365" y="2725957"/>
            <a:ext cx="864900" cy="32925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music21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" name="Google Shape;348;p31"/>
          <p:cNvSpPr/>
          <p:nvPr/>
        </p:nvSpPr>
        <p:spPr>
          <a:xfrm rot="10800000">
            <a:off x="8226638" y="4542344"/>
            <a:ext cx="1642200" cy="1392600"/>
          </a:xfrm>
          <a:prstGeom prst="bentArrow">
            <a:avLst>
              <a:gd name="adj1" fmla="val 24529"/>
              <a:gd name="adj2" fmla="val 25472"/>
              <a:gd name="adj3" fmla="val 25000"/>
              <a:gd name="adj4" fmla="val 45284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9" name="Google Shape;349;p31"/>
          <p:cNvSpPr/>
          <p:nvPr/>
        </p:nvSpPr>
        <p:spPr>
          <a:xfrm rot="10800000" flipH="1">
            <a:off x="2323150" y="4542344"/>
            <a:ext cx="1642200" cy="1392600"/>
          </a:xfrm>
          <a:prstGeom prst="bentArrow">
            <a:avLst>
              <a:gd name="adj1" fmla="val 24529"/>
              <a:gd name="adj2" fmla="val 25472"/>
              <a:gd name="adj3" fmla="val 25000"/>
              <a:gd name="adj4" fmla="val 45284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5753388" y="4542344"/>
            <a:ext cx="685200" cy="5802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4743972" y="5434137"/>
            <a:ext cx="2704050" cy="50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2817" b="1" dirty="0">
                <a:latin typeface="Arial" panose="020B0604020202020204" pitchFamily="34" charset="0"/>
                <a:cs typeface="Arial" panose="020B0604020202020204" pitchFamily="34" charset="0"/>
              </a:rPr>
              <a:t>Harte Notation</a:t>
            </a:r>
            <a:endParaRPr sz="1550" b="1" dirty="0">
              <a:latin typeface="Arial" panose="020B0604020202020204" pitchFamily="34" charset="0"/>
              <a:ea typeface="Times"/>
              <a:cs typeface="Arial" panose="020B0604020202020204" pitchFamily="34" charset="0"/>
              <a:sym typeface="Times"/>
            </a:endParaRPr>
          </a:p>
        </p:txBody>
      </p:sp>
      <p:sp>
        <p:nvSpPr>
          <p:cNvPr id="352" name="Google Shape;352;p31"/>
          <p:cNvSpPr txBox="1">
            <a:spLocks noGrp="1"/>
          </p:cNvSpPr>
          <p:nvPr>
            <p:ph type="body" idx="1"/>
          </p:nvPr>
        </p:nvSpPr>
        <p:spPr>
          <a:xfrm>
            <a:off x="846863" y="364682"/>
            <a:ext cx="284970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Chonverter</a:t>
            </a:r>
            <a:endParaRPr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685201" y="1014615"/>
            <a:ext cx="69085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>
              <a:buClr>
                <a:srgbClr val="000000"/>
              </a:buClr>
              <a:buSzPts val="3733"/>
            </a:pP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Challenge </a:t>
            </a:r>
            <a:r>
              <a:rPr lang="en-US" sz="1867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en-US" sz="1867">
                <a:latin typeface="Arial" panose="020B0604020202020204" pitchFamily="34" charset="0"/>
                <a:cs typeface="Arial" panose="020B0604020202020204" pitchFamily="34" charset="0"/>
              </a:rPr>
              <a:t>making ChoCo data available and interoperable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846850" y="375980"/>
            <a:ext cx="33705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>
                <a:latin typeface="Arial" panose="020B0604020202020204" pitchFamily="34" charset="0"/>
                <a:cs typeface="Arial" panose="020B0604020202020204" pitchFamily="34" charset="0"/>
              </a:rPr>
              <a:t>3. KG Generation</a:t>
            </a:r>
            <a:endParaRPr sz="29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56" y="1599563"/>
            <a:ext cx="5913495" cy="462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9051" y="1669362"/>
            <a:ext cx="5073073" cy="351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2"/>
          <p:cNvSpPr txBox="1"/>
          <p:nvPr/>
        </p:nvSpPr>
        <p:spPr>
          <a:xfrm>
            <a:off x="1765003" y="6267441"/>
            <a:ext cx="3270000" cy="23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Excerpt of the JAMS Ontology 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7124165" y="6267441"/>
            <a:ext cx="4142850" cy="23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Excerpt of the Roman Chord Ontology 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/>
              <a:t>ChoCo</a:t>
            </a:r>
            <a:endParaRPr/>
          </a:p>
        </p:txBody>
      </p:sp>
      <p:sp>
        <p:nvSpPr>
          <p:cNvPr id="373" name="Google Shape;373;p33"/>
          <p:cNvSpPr txBox="1">
            <a:spLocks noGrp="1"/>
          </p:cNvSpPr>
          <p:nvPr>
            <p:ph type="body" idx="1"/>
          </p:nvPr>
        </p:nvSpPr>
        <p:spPr>
          <a:xfrm>
            <a:off x="846850" y="375980"/>
            <a:ext cx="3370500" cy="50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  <a:buSzPts val="6000"/>
            </a:pPr>
            <a:r>
              <a:rPr lang="en-US" sz="2950"/>
              <a:t>3. KG Generation</a:t>
            </a:r>
            <a:endParaRPr sz="2950"/>
          </a:p>
        </p:txBody>
      </p:sp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/>
          <p:cNvPicPr preferRelativeResize="0"/>
          <p:nvPr/>
        </p:nvPicPr>
        <p:blipFill rotWithShape="1">
          <a:blip r:embed="rId4">
            <a:alphaModFix/>
          </a:blip>
          <a:srcRect l="4896" r="6404"/>
          <a:stretch/>
        </p:blipFill>
        <p:spPr>
          <a:xfrm>
            <a:off x="6404255" y="881288"/>
            <a:ext cx="4701583" cy="58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3"/>
          <p:cNvPicPr preferRelativeResize="0"/>
          <p:nvPr/>
        </p:nvPicPr>
        <p:blipFill rotWithShape="1">
          <a:blip r:embed="rId5">
            <a:alphaModFix/>
          </a:blip>
          <a:srcRect r="3984"/>
          <a:stretch/>
        </p:blipFill>
        <p:spPr>
          <a:xfrm>
            <a:off x="1011938" y="881288"/>
            <a:ext cx="4775812" cy="58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82039" y="76200"/>
            <a:ext cx="933762" cy="93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/>
        </p:nvSpPr>
        <p:spPr>
          <a:xfrm>
            <a:off x="845684" y="2060145"/>
            <a:ext cx="444142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b="0" i="0" u="none" strike="noStrike" cap="none" dirty="0">
                <a:latin typeface="Oswald Medium"/>
                <a:ea typeface="Oswald Medium"/>
                <a:cs typeface="Oswald Medium"/>
                <a:sym typeface="Oswald Medium"/>
              </a:rPr>
              <a:t>MUSICAL BACKGROUND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"/>
          <p:cNvSpPr/>
          <p:nvPr/>
        </p:nvSpPr>
        <p:spPr>
          <a:xfrm>
            <a:off x="845684" y="496716"/>
            <a:ext cx="148470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>
                <a:latin typeface="Oswald Medium"/>
                <a:ea typeface="Oswald Medium"/>
                <a:cs typeface="Oswald Medium"/>
                <a:sym typeface="Oswald"/>
              </a:rPr>
              <a:t>01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>
            <a:spLocks noGrp="1"/>
          </p:cNvSpPr>
          <p:nvPr>
            <p:ph type="body" idx="1"/>
          </p:nvPr>
        </p:nvSpPr>
        <p:spPr>
          <a:xfrm>
            <a:off x="829385" y="187698"/>
            <a:ext cx="4744500" cy="282129"/>
          </a:xfrm>
          <a:prstGeom prst="rect">
            <a:avLst/>
          </a:prstGeom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Overview of ChoCo’s content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3" name="Google Shape;3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64" y="1058025"/>
            <a:ext cx="7894975" cy="439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8307825" y="1058025"/>
            <a:ext cx="3693150" cy="4835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~21K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annotations (Harte)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20K+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tonality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modulations.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554 </a:t>
            </a:r>
            <a:r>
              <a:rPr lang="en-US" sz="1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annotations</a:t>
            </a:r>
            <a:endParaRPr sz="2200" dirty="0">
              <a:solidFill>
                <a:srgbClr val="6666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286 </a:t>
            </a:r>
            <a:r>
              <a:rPr lang="en-US" sz="16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 annotations</a:t>
            </a:r>
            <a:br>
              <a:rPr lang="en-US" sz="22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711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unique external identifiers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1,642,625 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 occurrences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7,281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possible chord classes (Harte).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4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sldNum" idx="12"/>
          </p:nvPr>
        </p:nvSpPr>
        <p:spPr>
          <a:xfrm>
            <a:off x="5984927" y="6577688"/>
            <a:ext cx="222150" cy="195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t" anchorCtr="0">
            <a:spAutoFit/>
          </a:bodyPr>
          <a:lstStyle/>
          <a:p>
            <a:fld id="{00000000-1234-1234-1234-123412341234}" type="slidenum">
              <a:rPr lang="en-US"/>
              <a:pPr/>
              <a:t>31</a:t>
            </a:fld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body" idx="1"/>
          </p:nvPr>
        </p:nvSpPr>
        <p:spPr>
          <a:xfrm>
            <a:off x="-3" y="180664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3" name="Google Shape;393;p35"/>
          <p:cNvSpPr txBox="1">
            <a:spLocks noGrp="1"/>
          </p:cNvSpPr>
          <p:nvPr>
            <p:ph type="body" idx="1"/>
          </p:nvPr>
        </p:nvSpPr>
        <p:spPr>
          <a:xfrm>
            <a:off x="846863" y="364682"/>
            <a:ext cx="4306950" cy="51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SzPts val="6000"/>
            </a:pPr>
            <a:r>
              <a:rPr lang="en-US" sz="3000"/>
              <a:t>ChoCo: some statistics</a:t>
            </a:r>
            <a:endParaRPr sz="3000"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" y="1815894"/>
            <a:ext cx="5741363" cy="15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61" y="4378700"/>
            <a:ext cx="5741363" cy="15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450" y="1814007"/>
            <a:ext cx="6059200" cy="155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450" y="4378700"/>
            <a:ext cx="6059200" cy="1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846866" y="13314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Durations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6919579" y="39222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Performers/Composers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6919579" y="13314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Chords Classes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1" name="Google Shape;401;p35"/>
          <p:cNvSpPr txBox="1"/>
          <p:nvPr/>
        </p:nvSpPr>
        <p:spPr>
          <a:xfrm>
            <a:off x="846873" y="3922251"/>
            <a:ext cx="4306950" cy="35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3" tIns="35713" rIns="35713" bIns="35713" anchor="ctr" anchorCtr="0">
            <a:spAutoFit/>
          </a:bodyPr>
          <a:lstStyle/>
          <a:p>
            <a:pPr algn="ctr">
              <a:buClr>
                <a:srgbClr val="FFFFFF"/>
              </a:buClr>
              <a:buSzPts val="3733"/>
            </a:pPr>
            <a:r>
              <a:rPr lang="en-US" sz="1867">
                <a:solidFill>
                  <a:srgbClr val="FFFFFF"/>
                </a:solidFill>
              </a:rPr>
              <a:t>Chord Numbers</a:t>
            </a:r>
            <a:endParaRPr sz="600" b="1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02" name="Google Shape;402;p35"/>
          <p:cNvSpPr txBox="1"/>
          <p:nvPr/>
        </p:nvSpPr>
        <p:spPr>
          <a:xfrm>
            <a:off x="129663" y="3435925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191 ; σ = 85 (s)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3033625" y="3435932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74 ; σ = 82 (m)</a:t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/>
        </p:nvSpPr>
        <p:spPr>
          <a:xfrm>
            <a:off x="129669" y="6027950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2.85 ; σ = 12.55 (s)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3033632" y="6027957"/>
            <a:ext cx="2837400" cy="37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>
                <a:solidFill>
                  <a:schemeClr val="lt1"/>
                </a:solidFill>
              </a:rPr>
              <a:t>μ =  3.19 ; σ = 8.59 (b)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/>
        </p:nvSpPr>
        <p:spPr>
          <a:xfrm>
            <a:off x="1367307" y="774600"/>
            <a:ext cx="5263050" cy="55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2.4K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links to </a:t>
            </a:r>
            <a:r>
              <a:rPr lang="en-US" sz="2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MIDI-LD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~2K</a:t>
            </a:r>
            <a:r>
              <a:rPr lang="en-US" sz="2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</a:t>
            </a:r>
            <a:endParaRPr sz="1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Google Shape;412;p36"/>
          <p:cNvSpPr txBox="1">
            <a:spLocks noGrp="1"/>
          </p:cNvSpPr>
          <p:nvPr>
            <p:ph type="body" idx="1"/>
          </p:nvPr>
        </p:nvSpPr>
        <p:spPr>
          <a:xfrm>
            <a:off x="969098" y="180661"/>
            <a:ext cx="29886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>
              <a:buClr>
                <a:srgbClr val="FFFFFF"/>
              </a:buClr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 to external resources</a:t>
            </a:r>
            <a:endParaRPr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08450" y="1578994"/>
            <a:ext cx="6259350" cy="264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links open up new research directions</a:t>
            </a:r>
            <a:endParaRPr sz="16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Relating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content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(chord changes, harmonic complexity, tension, etc.) to other musical 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are inherently present in the music (melodic contour, expressive variations, instrumental changes, etc.), or that may have been elicited certain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emotions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memories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6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feelings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listeners.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listening experience of the “</a:t>
            </a: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What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(J. Coltrane)</a:t>
            </a:r>
            <a:b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LED (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</a:rPr>
              <a:t>~</a:t>
            </a:r>
            <a:r>
              <a:rPr lang="en-US" sz="1600" u="sng" dirty="0">
                <a:solidFill>
                  <a:schemeClr val="hlink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  <a:sym typeface="Courier New"/>
                <a:hlinkClick r:id="rId3"/>
              </a:rPr>
              <a:t>/led/lexp/1431335026178</a:t>
            </a: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250" y="3733125"/>
            <a:ext cx="5263050" cy="242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2457" y="462794"/>
            <a:ext cx="4068546" cy="3062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6"/>
          <p:cNvSpPr txBox="1"/>
          <p:nvPr/>
        </p:nvSpPr>
        <p:spPr>
          <a:xfrm>
            <a:off x="467788" y="4347513"/>
            <a:ext cx="5946450" cy="234870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13" tIns="45713" rIns="45713" bIns="45713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i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«What do you mean by playing "without harmony"? Using a pedal tone, which Coltrane got into after a period of very dense harmonic playing. He would use one or two harmonic references throughout a song, as he did on "So What" [from Miles Davis’s Kind of Blue, on Columbia]. It was basically D for sixteen bars, E flat for eight bars, and then back to D. Ultimately, he worked with only one harmonic reference point, and then in "Ascension" [from Best of John Coltrane: His Greatest Years, on Impulse] there was nothing harmonically.»</a:t>
            </a:r>
            <a:br>
              <a:rPr lang="en-US" sz="775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775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775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(Steve Kuhn in “The Great Jazz Pianists: Speaking of Their Lives and Music</a:t>
            </a: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67996" y="386750"/>
            <a:ext cx="853196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 txBox="1">
            <a:spLocks noGrp="1"/>
          </p:cNvSpPr>
          <p:nvPr>
            <p:ph type="body" idx="1"/>
          </p:nvPr>
        </p:nvSpPr>
        <p:spPr>
          <a:xfrm>
            <a:off x="-3" y="187702"/>
            <a:ext cx="685200" cy="28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0" indent="0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/>
          <p:nvPr/>
        </p:nvSpPr>
        <p:spPr>
          <a:xfrm>
            <a:off x="0" y="743537"/>
            <a:ext cx="12192000" cy="12091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0" y="932610"/>
            <a:ext cx="12192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SzPts val="4800"/>
            </a:pPr>
            <a:r>
              <a:rPr lang="en-GB" sz="48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4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a nutshell</a:t>
            </a:r>
            <a:endParaRPr lang="en-GB" sz="4800" b="1" i="0" u="none" strike="noStrike" cap="none" dirty="0">
              <a:solidFill>
                <a:srgbClr val="0C0C0C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2;p10">
            <a:extLst>
              <a:ext uri="{FF2B5EF4-FFF2-40B4-BE49-F238E27FC236}">
                <a16:creationId xmlns:a16="http://schemas.microsoft.com/office/drawing/2014/main" id="{75070765-503B-7824-3432-DD66822B7F55}"/>
              </a:ext>
            </a:extLst>
          </p:cNvPr>
          <p:cNvSpPr/>
          <p:nvPr/>
        </p:nvSpPr>
        <p:spPr>
          <a:xfrm>
            <a:off x="2109160" y="2629525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03;p10">
            <a:extLst>
              <a:ext uri="{FF2B5EF4-FFF2-40B4-BE49-F238E27FC236}">
                <a16:creationId xmlns:a16="http://schemas.microsoft.com/office/drawing/2014/main" id="{5A8FF773-1DD7-880C-F8A6-3F261892B379}"/>
              </a:ext>
            </a:extLst>
          </p:cNvPr>
          <p:cNvSpPr txBox="1"/>
          <p:nvPr/>
        </p:nvSpPr>
        <p:spPr>
          <a:xfrm>
            <a:off x="1263774" y="4005064"/>
            <a:ext cx="2863471" cy="182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is a resource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is Knowledge Graph (KG)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sp>
        <p:nvSpPr>
          <p:cNvPr id="5" name="Google Shape;104;p10">
            <a:extLst>
              <a:ext uri="{FF2B5EF4-FFF2-40B4-BE49-F238E27FC236}">
                <a16:creationId xmlns:a16="http://schemas.microsoft.com/office/drawing/2014/main" id="{2BCDF519-E4C4-71F5-2792-59730C080E50}"/>
              </a:ext>
            </a:extLst>
          </p:cNvPr>
          <p:cNvSpPr/>
          <p:nvPr/>
        </p:nvSpPr>
        <p:spPr>
          <a:xfrm>
            <a:off x="5478905" y="262266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Google Shape;108;p10">
            <a:extLst>
              <a:ext uri="{FF2B5EF4-FFF2-40B4-BE49-F238E27FC236}">
                <a16:creationId xmlns:a16="http://schemas.microsoft.com/office/drawing/2014/main" id="{C3A31DCF-9BD7-1C2C-BBAB-CCC8461619FF}"/>
              </a:ext>
            </a:extLst>
          </p:cNvPr>
          <p:cNvSpPr txBox="1"/>
          <p:nvPr/>
        </p:nvSpPr>
        <p:spPr>
          <a:xfrm>
            <a:off x="4633519" y="3987422"/>
            <a:ext cx="2863471" cy="202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contains harmonic 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contains: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Segmented harmonic patterns</a:t>
            </a: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Similarity information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sp>
        <p:nvSpPr>
          <p:cNvPr id="8" name="Google Shape;109;p10">
            <a:extLst>
              <a:ext uri="{FF2B5EF4-FFF2-40B4-BE49-F238E27FC236}">
                <a16:creationId xmlns:a16="http://schemas.microsoft.com/office/drawing/2014/main" id="{CE48A34D-5B1B-4976-C870-BC2E6B0A55C0}"/>
              </a:ext>
            </a:extLst>
          </p:cNvPr>
          <p:cNvSpPr txBox="1"/>
          <p:nvPr/>
        </p:nvSpPr>
        <p:spPr>
          <a:xfrm>
            <a:off x="7968208" y="4005064"/>
            <a:ext cx="2863472" cy="2021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2000" b="1" dirty="0" err="1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Harmory</a:t>
            </a:r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ea typeface="Oswald"/>
                <a:cs typeface="Arial" panose="020B0604020202020204" pitchFamily="34" charset="0"/>
                <a:sym typeface="Oswald"/>
              </a:rPr>
              <a:t> can be used for AI creativity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Harmory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 can be used a trustworthy framework for computational creativity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Oswald"/>
            </a:endParaRPr>
          </a:p>
        </p:txBody>
      </p:sp>
      <p:pic>
        <p:nvPicPr>
          <p:cNvPr id="9" name="Google Shape;110;p10" descr="Network outline">
            <a:extLst>
              <a:ext uri="{FF2B5EF4-FFF2-40B4-BE49-F238E27FC236}">
                <a16:creationId xmlns:a16="http://schemas.microsoft.com/office/drawing/2014/main" id="{159773CE-2165-E2C3-DBCA-FC804898A848}"/>
              </a:ext>
            </a:extLst>
          </p:cNvPr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109160" y="2577710"/>
            <a:ext cx="11727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5;p10">
            <a:extLst>
              <a:ext uri="{FF2B5EF4-FFF2-40B4-BE49-F238E27FC236}">
                <a16:creationId xmlns:a16="http://schemas.microsoft.com/office/drawing/2014/main" id="{AC429745-7BDA-2319-A859-114C2F13DC2D}"/>
              </a:ext>
            </a:extLst>
          </p:cNvPr>
          <p:cNvSpPr/>
          <p:nvPr/>
        </p:nvSpPr>
        <p:spPr>
          <a:xfrm>
            <a:off x="8813594" y="262953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0A62769-4821-D5FB-C13F-E3C6ABA0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77613" y="2705748"/>
            <a:ext cx="1044662" cy="1044662"/>
          </a:xfrm>
          <a:prstGeom prst="rect">
            <a:avLst/>
          </a:prstGeom>
        </p:spPr>
      </p:pic>
      <p:pic>
        <p:nvPicPr>
          <p:cNvPr id="17" name="Graphic 16" descr="Research outline">
            <a:extLst>
              <a:ext uri="{FF2B5EF4-FFF2-40B4-BE49-F238E27FC236}">
                <a16:creationId xmlns:a16="http://schemas.microsoft.com/office/drawing/2014/main" id="{C4B13891-CA32-D132-868E-E46EAF952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0913" y="2636949"/>
            <a:ext cx="1108681" cy="11086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/>
      <p:bldP spid="8" grpId="0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14"/>
          <p:cNvCxnSpPr/>
          <p:nvPr/>
        </p:nvCxnSpPr>
        <p:spPr>
          <a:xfrm>
            <a:off x="7271866" y="-4751"/>
            <a:ext cx="0" cy="6862751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4"/>
          <p:cNvSpPr/>
          <p:nvPr/>
        </p:nvSpPr>
        <p:spPr>
          <a:xfrm>
            <a:off x="6915107" y="396549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845684" y="3769390"/>
            <a:ext cx="3787185" cy="112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creation of the Harmonic Memory can be summarised in four main steps</a:t>
            </a:r>
            <a:endParaRPr lang="en-GB" sz="14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8021073" y="1470443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chords in the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Tonal Pitch Space</a:t>
            </a:r>
            <a:endParaRPr lang="en-GB" sz="16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6915107" y="1427295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8021075" y="2803802"/>
            <a:ext cx="35943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Novelty-based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segmentation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8021023" y="3976601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harmonic segments via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6915107" y="269641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905582" y="5234590"/>
            <a:ext cx="732600" cy="732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8095173" y="5277801"/>
            <a:ext cx="3446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Graph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endParaRPr lang="en-GB" sz="1400" b="1" i="0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2" name="Graphic 1" descr="Network with solid fill">
            <a:extLst>
              <a:ext uri="{FF2B5EF4-FFF2-40B4-BE49-F238E27FC236}">
                <a16:creationId xmlns:a16="http://schemas.microsoft.com/office/drawing/2014/main" id="{E8C12659-1462-0E04-214A-6BEF24824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07" y="5240890"/>
            <a:ext cx="720000" cy="720000"/>
          </a:xfrm>
          <a:prstGeom prst="rect">
            <a:avLst/>
          </a:prstGeom>
        </p:spPr>
      </p:pic>
      <p:pic>
        <p:nvPicPr>
          <p:cNvPr id="3" name="Graphic 2" descr="Pyramid with levels outline">
            <a:extLst>
              <a:ext uri="{FF2B5EF4-FFF2-40B4-BE49-F238E27FC236}">
                <a16:creationId xmlns:a16="http://schemas.microsoft.com/office/drawing/2014/main" id="{57B938F5-004C-867E-9A8B-D9D712BAC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7707" y="2634775"/>
            <a:ext cx="720000" cy="720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DB2E1A-711A-1A28-8965-810EB07B3E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4755" y="4025203"/>
            <a:ext cx="634222" cy="634222"/>
          </a:xfrm>
          <a:prstGeom prst="rect">
            <a:avLst/>
          </a:prstGeom>
        </p:spPr>
      </p:pic>
      <p:pic>
        <p:nvPicPr>
          <p:cNvPr id="3076" name="Picture 4" descr="Decode - Free computer icons">
            <a:extLst>
              <a:ext uri="{FF2B5EF4-FFF2-40B4-BE49-F238E27FC236}">
                <a16:creationId xmlns:a16="http://schemas.microsoft.com/office/drawing/2014/main" id="{3385FE60-3D0A-2556-6C7A-97929B3E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82" y="1510514"/>
            <a:ext cx="567167" cy="5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811D9D3E-E03E-BDCB-19C5-5854F6CDA875}"/>
              </a:ext>
            </a:extLst>
          </p:cNvPr>
          <p:cNvSpPr>
            <a:spLocks noGrp="1"/>
          </p:cNvSpPr>
          <p:nvPr/>
        </p:nvSpPr>
        <p:spPr>
          <a:xfrm>
            <a:off x="816679" y="2865163"/>
            <a:ext cx="3787186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Memory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7" grpId="0"/>
      <p:bldP spid="148" grpId="0" animBg="1"/>
      <p:bldP spid="149" grpId="0"/>
      <p:bldP spid="150" grpId="0"/>
      <p:bldP spid="151" grpId="0" animBg="1"/>
      <p:bldP spid="152" grpId="0" animBg="1"/>
      <p:bldP spid="1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00" y="3108700"/>
            <a:ext cx="6039776" cy="32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/>
        </p:nvSpPr>
        <p:spPr>
          <a:xfrm>
            <a:off x="723625" y="2037425"/>
            <a:ext cx="10764000" cy="60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proximity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musical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SzPts val="1800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</a:t>
            </a:r>
            <a:r>
              <a:rPr lang="es-ES" sz="18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8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Tonal Music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musicologically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4" name="Google Shape;164;p15"/>
          <p:cNvSpPr txBox="1"/>
          <p:nvPr/>
        </p:nvSpPr>
        <p:spPr>
          <a:xfrm>
            <a:off x="850525" y="3429000"/>
            <a:ext cx="2936100" cy="221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Fifths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Triadic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Diatonic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Chromatic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348738" y="6400700"/>
            <a:ext cx="582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C major chord levels of the TPS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2FB3D1-A3CE-3475-EBAA-6638BD5DB821}"/>
              </a:ext>
            </a:extLst>
          </p:cNvPr>
          <p:cNvCxnSpPr/>
          <p:nvPr/>
        </p:nvCxnSpPr>
        <p:spPr>
          <a:xfrm>
            <a:off x="3328988" y="3700463"/>
            <a:ext cx="1585912" cy="0"/>
          </a:xfrm>
          <a:prstGeom prst="straightConnector1">
            <a:avLst/>
          </a:prstGeom>
          <a:ln w="38100">
            <a:solidFill>
              <a:srgbClr val="7030A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D42953-2CFF-F336-DE1A-CE30AB3CDBAF}"/>
              </a:ext>
            </a:extLst>
          </p:cNvPr>
          <p:cNvCxnSpPr/>
          <p:nvPr/>
        </p:nvCxnSpPr>
        <p:spPr>
          <a:xfrm>
            <a:off x="3328988" y="4124326"/>
            <a:ext cx="1585912" cy="0"/>
          </a:xfrm>
          <a:prstGeom prst="straightConnector1">
            <a:avLst/>
          </a:prstGeom>
          <a:ln w="38100">
            <a:solidFill>
              <a:srgbClr val="C0000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8961D7-DA45-9B72-8483-F7AECD027CE8}"/>
              </a:ext>
            </a:extLst>
          </p:cNvPr>
          <p:cNvCxnSpPr/>
          <p:nvPr/>
        </p:nvCxnSpPr>
        <p:spPr>
          <a:xfrm>
            <a:off x="3328988" y="4891088"/>
            <a:ext cx="1585912" cy="0"/>
          </a:xfrm>
          <a:prstGeom prst="straightConnector1">
            <a:avLst/>
          </a:prstGeom>
          <a:ln w="38100">
            <a:solidFill>
              <a:srgbClr val="00B0F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86222E-BD0A-C7D5-7414-871DF24C6EDC}"/>
              </a:ext>
            </a:extLst>
          </p:cNvPr>
          <p:cNvCxnSpPr/>
          <p:nvPr/>
        </p:nvCxnSpPr>
        <p:spPr>
          <a:xfrm>
            <a:off x="3328988" y="4514851"/>
            <a:ext cx="1585912" cy="0"/>
          </a:xfrm>
          <a:prstGeom prst="straightConnector1">
            <a:avLst/>
          </a:prstGeom>
          <a:ln w="38100">
            <a:solidFill>
              <a:srgbClr val="92D050">
                <a:alpha val="9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822A4C-6F22-C38A-03DD-805427E4B19F}"/>
              </a:ext>
            </a:extLst>
          </p:cNvPr>
          <p:cNvCxnSpPr/>
          <p:nvPr/>
        </p:nvCxnSpPr>
        <p:spPr>
          <a:xfrm>
            <a:off x="3328988" y="5324475"/>
            <a:ext cx="1585912" cy="0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48;p14">
            <a:extLst>
              <a:ext uri="{FF2B5EF4-FFF2-40B4-BE49-F238E27FC236}">
                <a16:creationId xmlns:a16="http://schemas.microsoft.com/office/drawing/2014/main" id="{EA0E02E8-0F61-777A-164B-15CD8A11D7D0}"/>
              </a:ext>
            </a:extLst>
          </p:cNvPr>
          <p:cNvSpPr>
            <a:spLocks noChangeAspect="1"/>
          </p:cNvSpPr>
          <p:nvPr/>
        </p:nvSpPr>
        <p:spPr>
          <a:xfrm>
            <a:off x="5275703" y="3535251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148;p14">
            <a:extLst>
              <a:ext uri="{FF2B5EF4-FFF2-40B4-BE49-F238E27FC236}">
                <a16:creationId xmlns:a16="http://schemas.microsoft.com/office/drawing/2014/main" id="{EEBA8EEA-9AA1-126D-AA23-A150510BB502}"/>
              </a:ext>
            </a:extLst>
          </p:cNvPr>
          <p:cNvSpPr>
            <a:spLocks noChangeAspect="1"/>
          </p:cNvSpPr>
          <p:nvPr/>
        </p:nvSpPr>
        <p:spPr>
          <a:xfrm>
            <a:off x="5264564" y="393796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148;p14">
            <a:extLst>
              <a:ext uri="{FF2B5EF4-FFF2-40B4-BE49-F238E27FC236}">
                <a16:creationId xmlns:a16="http://schemas.microsoft.com/office/drawing/2014/main" id="{80EF34F3-4CD9-AC24-C710-CDAB1C168FE7}"/>
              </a:ext>
            </a:extLst>
          </p:cNvPr>
          <p:cNvSpPr>
            <a:spLocks noChangeAspect="1"/>
          </p:cNvSpPr>
          <p:nvPr/>
        </p:nvSpPr>
        <p:spPr>
          <a:xfrm>
            <a:off x="5267066" y="4336223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148;p14">
            <a:extLst>
              <a:ext uri="{FF2B5EF4-FFF2-40B4-BE49-F238E27FC236}">
                <a16:creationId xmlns:a16="http://schemas.microsoft.com/office/drawing/2014/main" id="{03604722-2887-B4CF-1E6C-195745EDAFDF}"/>
              </a:ext>
            </a:extLst>
          </p:cNvPr>
          <p:cNvSpPr>
            <a:spLocks noChangeAspect="1"/>
          </p:cNvSpPr>
          <p:nvPr/>
        </p:nvSpPr>
        <p:spPr>
          <a:xfrm>
            <a:off x="5264564" y="4743384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148;p14">
            <a:extLst>
              <a:ext uri="{FF2B5EF4-FFF2-40B4-BE49-F238E27FC236}">
                <a16:creationId xmlns:a16="http://schemas.microsoft.com/office/drawing/2014/main" id="{CE1C51BD-2826-9804-1FC1-158D041CE3FF}"/>
              </a:ext>
            </a:extLst>
          </p:cNvPr>
          <p:cNvSpPr>
            <a:spLocks noChangeAspect="1"/>
          </p:cNvSpPr>
          <p:nvPr/>
        </p:nvSpPr>
        <p:spPr>
          <a:xfrm>
            <a:off x="6285843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148;p14">
            <a:extLst>
              <a:ext uri="{FF2B5EF4-FFF2-40B4-BE49-F238E27FC236}">
                <a16:creationId xmlns:a16="http://schemas.microsoft.com/office/drawing/2014/main" id="{45071DD5-17EF-CAEB-6D68-6CAECC990206}"/>
              </a:ext>
            </a:extLst>
          </p:cNvPr>
          <p:cNvSpPr>
            <a:spLocks noChangeAspect="1"/>
          </p:cNvSpPr>
          <p:nvPr/>
        </p:nvSpPr>
        <p:spPr>
          <a:xfrm>
            <a:off x="6285843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4" name="Google Shape;148;p14">
            <a:extLst>
              <a:ext uri="{FF2B5EF4-FFF2-40B4-BE49-F238E27FC236}">
                <a16:creationId xmlns:a16="http://schemas.microsoft.com/office/drawing/2014/main" id="{FA426A92-2AAE-887C-8BDD-8FD12AE58CC6}"/>
              </a:ext>
            </a:extLst>
          </p:cNvPr>
          <p:cNvSpPr>
            <a:spLocks noChangeAspect="1"/>
          </p:cNvSpPr>
          <p:nvPr/>
        </p:nvSpPr>
        <p:spPr>
          <a:xfrm>
            <a:off x="7284333" y="475981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Google Shape;148;p14">
            <a:extLst>
              <a:ext uri="{FF2B5EF4-FFF2-40B4-BE49-F238E27FC236}">
                <a16:creationId xmlns:a16="http://schemas.microsoft.com/office/drawing/2014/main" id="{DAB88AD7-F53B-774D-A5A0-740738A20FF9}"/>
              </a:ext>
            </a:extLst>
          </p:cNvPr>
          <p:cNvSpPr>
            <a:spLocks noChangeAspect="1"/>
          </p:cNvSpPr>
          <p:nvPr/>
        </p:nvSpPr>
        <p:spPr>
          <a:xfrm>
            <a:off x="7287776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6" name="Google Shape;148;p14">
            <a:extLst>
              <a:ext uri="{FF2B5EF4-FFF2-40B4-BE49-F238E27FC236}">
                <a16:creationId xmlns:a16="http://schemas.microsoft.com/office/drawing/2014/main" id="{8CE40DC5-99C8-15F1-6796-478EC4FF20CF}"/>
              </a:ext>
            </a:extLst>
          </p:cNvPr>
          <p:cNvSpPr>
            <a:spLocks noChangeAspect="1"/>
          </p:cNvSpPr>
          <p:nvPr/>
        </p:nvSpPr>
        <p:spPr>
          <a:xfrm>
            <a:off x="7708313" y="473846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7" name="Google Shape;148;p14">
            <a:extLst>
              <a:ext uri="{FF2B5EF4-FFF2-40B4-BE49-F238E27FC236}">
                <a16:creationId xmlns:a16="http://schemas.microsoft.com/office/drawing/2014/main" id="{4CFAAF85-8300-6898-A4A2-F125BFB4A53E}"/>
              </a:ext>
            </a:extLst>
          </p:cNvPr>
          <p:cNvSpPr>
            <a:spLocks noChangeAspect="1"/>
          </p:cNvSpPr>
          <p:nvPr/>
        </p:nvSpPr>
        <p:spPr>
          <a:xfrm>
            <a:off x="7708313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8" name="Google Shape;148;p14">
            <a:extLst>
              <a:ext uri="{FF2B5EF4-FFF2-40B4-BE49-F238E27FC236}">
                <a16:creationId xmlns:a16="http://schemas.microsoft.com/office/drawing/2014/main" id="{80C38FF4-65BD-C2D8-23F5-15F30706E040}"/>
              </a:ext>
            </a:extLst>
          </p:cNvPr>
          <p:cNvSpPr>
            <a:spLocks noChangeAspect="1"/>
          </p:cNvSpPr>
          <p:nvPr/>
        </p:nvSpPr>
        <p:spPr>
          <a:xfrm>
            <a:off x="9709259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9" name="Google Shape;148;p14">
            <a:extLst>
              <a:ext uri="{FF2B5EF4-FFF2-40B4-BE49-F238E27FC236}">
                <a16:creationId xmlns:a16="http://schemas.microsoft.com/office/drawing/2014/main" id="{DD9A69E3-4D6D-3C43-C999-D793C0BF3B25}"/>
              </a:ext>
            </a:extLst>
          </p:cNvPr>
          <p:cNvSpPr>
            <a:spLocks noChangeAspect="1"/>
          </p:cNvSpPr>
          <p:nvPr/>
        </p:nvSpPr>
        <p:spPr>
          <a:xfrm>
            <a:off x="9709259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0" name="Google Shape;148;p14">
            <a:extLst>
              <a:ext uri="{FF2B5EF4-FFF2-40B4-BE49-F238E27FC236}">
                <a16:creationId xmlns:a16="http://schemas.microsoft.com/office/drawing/2014/main" id="{11A04B64-3233-01C6-60B0-95466DF52933}"/>
              </a:ext>
            </a:extLst>
          </p:cNvPr>
          <p:cNvSpPr>
            <a:spLocks noChangeAspect="1"/>
          </p:cNvSpPr>
          <p:nvPr/>
        </p:nvSpPr>
        <p:spPr>
          <a:xfrm>
            <a:off x="10788292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1" name="Google Shape;148;p14">
            <a:extLst>
              <a:ext uri="{FF2B5EF4-FFF2-40B4-BE49-F238E27FC236}">
                <a16:creationId xmlns:a16="http://schemas.microsoft.com/office/drawing/2014/main" id="{4F3367A6-0BE7-C666-35D5-3076036C16C6}"/>
              </a:ext>
            </a:extLst>
          </p:cNvPr>
          <p:cNvSpPr>
            <a:spLocks noChangeAspect="1"/>
          </p:cNvSpPr>
          <p:nvPr/>
        </p:nvSpPr>
        <p:spPr>
          <a:xfrm>
            <a:off x="10788292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2" name="Google Shape;148;p14">
            <a:extLst>
              <a:ext uri="{FF2B5EF4-FFF2-40B4-BE49-F238E27FC236}">
                <a16:creationId xmlns:a16="http://schemas.microsoft.com/office/drawing/2014/main" id="{17F87B65-23F6-0C83-F340-DBAE22CDDAA7}"/>
              </a:ext>
            </a:extLst>
          </p:cNvPr>
          <p:cNvSpPr>
            <a:spLocks noChangeAspect="1"/>
          </p:cNvSpPr>
          <p:nvPr/>
        </p:nvSpPr>
        <p:spPr>
          <a:xfrm>
            <a:off x="8722587" y="473271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3" name="Google Shape;148;p14">
            <a:extLst>
              <a:ext uri="{FF2B5EF4-FFF2-40B4-BE49-F238E27FC236}">
                <a16:creationId xmlns:a16="http://schemas.microsoft.com/office/drawing/2014/main" id="{18922FC7-75B3-72F4-DEEB-B54760A49893}"/>
              </a:ext>
            </a:extLst>
          </p:cNvPr>
          <p:cNvSpPr>
            <a:spLocks noChangeAspect="1"/>
          </p:cNvSpPr>
          <p:nvPr/>
        </p:nvSpPr>
        <p:spPr>
          <a:xfrm>
            <a:off x="8722587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4" name="Google Shape;148;p14">
            <a:extLst>
              <a:ext uri="{FF2B5EF4-FFF2-40B4-BE49-F238E27FC236}">
                <a16:creationId xmlns:a16="http://schemas.microsoft.com/office/drawing/2014/main" id="{B3F43A2E-777A-28DA-6BE4-B683CF792109}"/>
              </a:ext>
            </a:extLst>
          </p:cNvPr>
          <p:cNvSpPr>
            <a:spLocks noChangeAspect="1"/>
          </p:cNvSpPr>
          <p:nvPr/>
        </p:nvSpPr>
        <p:spPr>
          <a:xfrm>
            <a:off x="8722587" y="39180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5" name="Google Shape;148;p14">
            <a:extLst>
              <a:ext uri="{FF2B5EF4-FFF2-40B4-BE49-F238E27FC236}">
                <a16:creationId xmlns:a16="http://schemas.microsoft.com/office/drawing/2014/main" id="{4EE1BE6F-CFB2-7E04-EA9E-ECB113EAB23D}"/>
              </a:ext>
            </a:extLst>
          </p:cNvPr>
          <p:cNvSpPr>
            <a:spLocks noChangeAspect="1"/>
          </p:cNvSpPr>
          <p:nvPr/>
        </p:nvSpPr>
        <p:spPr>
          <a:xfrm>
            <a:off x="8722587" y="4336224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6" name="Google Shape;148;p14">
            <a:extLst>
              <a:ext uri="{FF2B5EF4-FFF2-40B4-BE49-F238E27FC236}">
                <a16:creationId xmlns:a16="http://schemas.microsoft.com/office/drawing/2014/main" id="{BEB6A500-6999-D32C-6F3A-859903BE5B46}"/>
              </a:ext>
            </a:extLst>
          </p:cNvPr>
          <p:cNvSpPr>
            <a:spLocks noChangeAspect="1"/>
          </p:cNvSpPr>
          <p:nvPr/>
        </p:nvSpPr>
        <p:spPr>
          <a:xfrm>
            <a:off x="5264564" y="5143499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7" name="Google Shape;148;p14">
            <a:extLst>
              <a:ext uri="{FF2B5EF4-FFF2-40B4-BE49-F238E27FC236}">
                <a16:creationId xmlns:a16="http://schemas.microsoft.com/office/drawing/2014/main" id="{287A9F5D-4301-F6DE-AFB6-60CF2731C60B}"/>
              </a:ext>
            </a:extLst>
          </p:cNvPr>
          <p:cNvSpPr>
            <a:spLocks noChangeAspect="1"/>
          </p:cNvSpPr>
          <p:nvPr/>
        </p:nvSpPr>
        <p:spPr>
          <a:xfrm>
            <a:off x="5685101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8" name="Google Shape;148;p14">
            <a:extLst>
              <a:ext uri="{FF2B5EF4-FFF2-40B4-BE49-F238E27FC236}">
                <a16:creationId xmlns:a16="http://schemas.microsoft.com/office/drawing/2014/main" id="{77369C17-01AB-2B33-8BC4-CFAAC39C0BB1}"/>
              </a:ext>
            </a:extLst>
          </p:cNvPr>
          <p:cNvSpPr>
            <a:spLocks noChangeAspect="1"/>
          </p:cNvSpPr>
          <p:nvPr/>
        </p:nvSpPr>
        <p:spPr>
          <a:xfrm>
            <a:off x="6702364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39" name="Google Shape;148;p14">
            <a:extLst>
              <a:ext uri="{FF2B5EF4-FFF2-40B4-BE49-F238E27FC236}">
                <a16:creationId xmlns:a16="http://schemas.microsoft.com/office/drawing/2014/main" id="{1B98DE40-BB64-73D4-AC1B-56C848EEFE8C}"/>
              </a:ext>
            </a:extLst>
          </p:cNvPr>
          <p:cNvSpPr>
            <a:spLocks noChangeAspect="1"/>
          </p:cNvSpPr>
          <p:nvPr/>
        </p:nvSpPr>
        <p:spPr>
          <a:xfrm>
            <a:off x="7284333" y="4356232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0" name="Google Shape;148;p14">
            <a:extLst>
              <a:ext uri="{FF2B5EF4-FFF2-40B4-BE49-F238E27FC236}">
                <a16:creationId xmlns:a16="http://schemas.microsoft.com/office/drawing/2014/main" id="{DDF75255-9590-A1EB-802C-8EEE906DFC1A}"/>
              </a:ext>
            </a:extLst>
          </p:cNvPr>
          <p:cNvSpPr>
            <a:spLocks noChangeAspect="1"/>
          </p:cNvSpPr>
          <p:nvPr/>
        </p:nvSpPr>
        <p:spPr>
          <a:xfrm>
            <a:off x="8144180" y="515091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1" name="Google Shape;148;p14">
            <a:extLst>
              <a:ext uri="{FF2B5EF4-FFF2-40B4-BE49-F238E27FC236}">
                <a16:creationId xmlns:a16="http://schemas.microsoft.com/office/drawing/2014/main" id="{CEED28BF-56A9-4DFF-2142-BB4FE0F998D9}"/>
              </a:ext>
            </a:extLst>
          </p:cNvPr>
          <p:cNvSpPr>
            <a:spLocks noChangeAspect="1"/>
          </p:cNvSpPr>
          <p:nvPr/>
        </p:nvSpPr>
        <p:spPr>
          <a:xfrm>
            <a:off x="9145060" y="5143498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42" name="Google Shape;148;p14">
            <a:extLst>
              <a:ext uri="{FF2B5EF4-FFF2-40B4-BE49-F238E27FC236}">
                <a16:creationId xmlns:a16="http://schemas.microsoft.com/office/drawing/2014/main" id="{43D2EC1C-AA05-F923-FCD1-564086836323}"/>
              </a:ext>
            </a:extLst>
          </p:cNvPr>
          <p:cNvSpPr>
            <a:spLocks noChangeAspect="1"/>
          </p:cNvSpPr>
          <p:nvPr/>
        </p:nvSpPr>
        <p:spPr>
          <a:xfrm>
            <a:off x="10219471" y="5143497"/>
            <a:ext cx="347113" cy="347113"/>
          </a:xfrm>
          <a:prstGeom prst="ellipse">
            <a:avLst/>
          </a:prstGeom>
          <a:solidFill>
            <a:schemeClr val="tx1">
              <a:alpha val="0"/>
            </a:schemeClr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F9883-3A42-C5A3-43D8-76A22E5D1AB0}"/>
              </a:ext>
            </a:extLst>
          </p:cNvPr>
          <p:cNvSpPr txBox="1"/>
          <p:nvPr/>
        </p:nvSpPr>
        <p:spPr>
          <a:xfrm>
            <a:off x="736244" y="3085676"/>
            <a:ext cx="3292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6D95C468-409D-8E3A-0C2A-E646622F628B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</a:t>
            </a:r>
          </a:p>
        </p:txBody>
      </p:sp>
    </p:spTree>
    <p:extLst>
      <p:ext uri="{BB962C8B-B14F-4D97-AF65-F5344CB8AC3E}">
        <p14:creationId xmlns:p14="http://schemas.microsoft.com/office/powerpoint/2010/main" val="11321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723625" y="2037425"/>
            <a:ext cx="107640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 and B)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974347" y="6434547"/>
            <a:ext cx="6251206" cy="423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C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 E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</a:t>
            </a:r>
            <a:endParaRPr sz="11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4098" name="Picture 2" descr="Screenshot 2022-03-24 at 14 58 42">
            <a:extLst>
              <a:ext uri="{FF2B5EF4-FFF2-40B4-BE49-F238E27FC236}">
                <a16:creationId xmlns:a16="http://schemas.microsoft.com/office/drawing/2014/main" id="{D1772891-ECD9-CC68-F53A-5D8B9268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0"/>
          <a:stretch/>
        </p:blipFill>
        <p:spPr bwMode="auto">
          <a:xfrm>
            <a:off x="777413" y="2829846"/>
            <a:ext cx="6648811" cy="351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19ADEA-1909-96EA-A70E-AD070C91B1FF}"/>
              </a:ext>
            </a:extLst>
          </p:cNvPr>
          <p:cNvSpPr txBox="1"/>
          <p:nvPr/>
        </p:nvSpPr>
        <p:spPr>
          <a:xfrm>
            <a:off x="8007050" y="3429000"/>
            <a:ext cx="364706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Number of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non-common pitch classes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divided by 2 in the levels (𝑖-𝑖𝑣)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Minimum number of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Circle-of-Fifths rule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applications to shift between chord A and B</a:t>
            </a:r>
          </a:p>
          <a:p>
            <a:pPr marL="342900" indent="-342900">
              <a:buFont typeface="+mj-lt"/>
              <a:buAutoNum type="arabicPeriod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34040722-A3A6-1E21-221D-C9D5E670962E}"/>
              </a:ext>
            </a:extLst>
          </p:cNvPr>
          <p:cNvSpPr txBox="1"/>
          <p:nvPr/>
        </p:nvSpPr>
        <p:spPr>
          <a:xfrm>
            <a:off x="9644684" y="4459324"/>
            <a:ext cx="699468" cy="598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sz="1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545A442E-6FF4-56DE-A39D-3C407DC8DF2A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 (2)</a:t>
            </a:r>
          </a:p>
        </p:txBody>
      </p:sp>
    </p:spTree>
    <p:extLst>
      <p:ext uri="{BB962C8B-B14F-4D97-AF65-F5344CB8AC3E}">
        <p14:creationId xmlns:p14="http://schemas.microsoft.com/office/powerpoint/2010/main" val="30284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6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/>
        </p:nvSpPr>
        <p:spPr>
          <a:xfrm>
            <a:off x="723625" y="2141856"/>
            <a:ext cx="107640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it-IT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it-IT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comparison between two chords, the TPS returns a value in [0, 13].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1F3D2-70A9-A49F-EF11-2D4C0E99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332" y="3280758"/>
            <a:ext cx="2536638" cy="333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510B9-99B2-67E0-D47C-3FC3371E8FEE}"/>
              </a:ext>
            </a:extLst>
          </p:cNvPr>
          <p:cNvSpPr txBox="1"/>
          <p:nvPr/>
        </p:nvSpPr>
        <p:spPr>
          <a:xfrm>
            <a:off x="4392706" y="3668603"/>
            <a:ext cx="7094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Chord sequence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[G, </a:t>
            </a:r>
            <a:r>
              <a:rPr lang="en-GB" sz="18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B:min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E:min7, . . . ]</a:t>
            </a:r>
          </a:p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Tonal keys of c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 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[(G, major), (G, major), (G, major), . . . ] </a:t>
            </a:r>
          </a:p>
          <a:p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Onsets (</a:t>
            </a:r>
            <a:r>
              <a:rPr lang="en-GB" sz="1800" b="1" i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8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n-GB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[1, 3, 5, . . . ]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489B7E-2F2E-7B21-0231-D460C9C14023}"/>
              </a:ext>
            </a:extLst>
          </p:cNvPr>
          <p:cNvCxnSpPr>
            <a:cxnSpLocks/>
          </p:cNvCxnSpPr>
          <p:nvPr/>
        </p:nvCxnSpPr>
        <p:spPr>
          <a:xfrm>
            <a:off x="7762543" y="4647986"/>
            <a:ext cx="16258" cy="1309462"/>
          </a:xfrm>
          <a:prstGeom prst="straightConnector1">
            <a:avLst/>
          </a:prstGeom>
          <a:ln w="38100">
            <a:solidFill>
              <a:schemeClr val="accent1">
                <a:shade val="95000"/>
                <a:satMod val="105000"/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AA7072-C6F6-65C0-2511-F728E2CFC577}"/>
              </a:ext>
            </a:extLst>
          </p:cNvPr>
          <p:cNvSpPr txBox="1"/>
          <p:nvPr/>
        </p:nvSpPr>
        <p:spPr>
          <a:xfrm>
            <a:off x="4730801" y="611868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TPS sequence</a:t>
            </a:r>
            <a:r>
              <a:rPr lang="en-GB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GB" sz="20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[2.0, 3.5, 0.0, 8.9, …]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A4CABA7A-5801-F525-7481-88A1356BD05C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1. Encoding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Tonal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Pitch Space (TPS) (3)</a:t>
            </a:r>
          </a:p>
        </p:txBody>
      </p:sp>
    </p:spTree>
    <p:extLst>
      <p:ext uri="{BB962C8B-B14F-4D97-AF65-F5344CB8AC3E}">
        <p14:creationId xmlns:p14="http://schemas.microsoft.com/office/powerpoint/2010/main" val="233696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/>
        </p:nvSpPr>
        <p:spPr>
          <a:xfrm>
            <a:off x="723725" y="2713077"/>
            <a:ext cx="5550600" cy="29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es-ES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Matrix (SSM)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encoded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starting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TPS </a:t>
            </a:r>
            <a:r>
              <a:rPr lang="es-ES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Self-similarity matrices have been extensively used for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analysis on the audio signal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due to their ability to reveal nested structural elements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632" y="2031032"/>
            <a:ext cx="4295301" cy="429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5;p15">
            <a:extLst>
              <a:ext uri="{FF2B5EF4-FFF2-40B4-BE49-F238E27FC236}">
                <a16:creationId xmlns:a16="http://schemas.microsoft.com/office/drawing/2014/main" id="{CE7CFCE3-EA7A-F05C-827D-60D5B15A8EB6}"/>
              </a:ext>
            </a:extLst>
          </p:cNvPr>
          <p:cNvSpPr txBox="1"/>
          <p:nvPr/>
        </p:nvSpPr>
        <p:spPr>
          <a:xfrm>
            <a:off x="6874336" y="6400700"/>
            <a:ext cx="4295301" cy="4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SSM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</a:t>
            </a:r>
            <a:r>
              <a:rPr lang="es-E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Crazy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Little 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es-ES" sz="1400" i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Love”</a:t>
            </a:r>
            <a:endParaRPr sz="1100" b="0" i="1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EAA33246-8F5A-75B8-75E5-EED4868D41CA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Novelty-based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/>
        </p:nvSpPr>
        <p:spPr>
          <a:xfrm>
            <a:off x="670450" y="2080767"/>
            <a:ext cx="10817163" cy="191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identify boundaries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checkboard kernel (K)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slided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along the SSM main diagonal: this creates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 Curve:</a:t>
            </a:r>
          </a:p>
          <a:p>
            <a:pPr lvl="5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When K is located in a uniform region,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  <a:p>
            <a:pPr lvl="5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- When K is at the crux of a checkerboard-like structure,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will be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  <a:p>
            <a:pPr lvl="5">
              <a:buSzPts val="1800"/>
            </a:pPr>
            <a:endParaRPr lang="en-GB" sz="18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maxima of the novelty curve are then used to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the boundaries 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neighbouring segments 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5666713" y="6400700"/>
            <a:ext cx="582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a C major chord levels of the TPS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63" y="4107300"/>
            <a:ext cx="108299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0BA353E-D9EA-77BC-4428-D7E374DC3D35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Novelty-based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Music (theory) Background</a:t>
            </a:r>
          </a:p>
        </p:txBody>
      </p:sp>
      <p:pic>
        <p:nvPicPr>
          <p:cNvPr id="1026" name="Picture 2" descr="Nessuna descrizione della foto disponibile.">
            <a:extLst>
              <a:ext uri="{FF2B5EF4-FFF2-40B4-BE49-F238E27FC236}">
                <a16:creationId xmlns:a16="http://schemas.microsoft.com/office/drawing/2014/main" id="{BEA89581-6040-6945-A228-07663536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148" y="1254480"/>
            <a:ext cx="5123704" cy="51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46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091" y="1477670"/>
            <a:ext cx="44672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737565" y="1699524"/>
            <a:ext cx="5687525" cy="415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TPS encoded sequences are compared using a </a:t>
            </a: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Time Warping (DTW) algorithm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DTW is used for comparing and aligning time sequences (usually in the audio domain)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DTW allows for non-linear alignment between the time series by considering the local warping path</a:t>
            </a: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371B88C7-A20B-8D4B-7263-0664A5E5C098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3. Linking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43" y="1734521"/>
            <a:ext cx="4467225" cy="4381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Google Shape;196;p18"/>
              <p:cNvSpPr txBox="1"/>
              <p:nvPr/>
            </p:nvSpPr>
            <p:spPr>
              <a:xfrm>
                <a:off x="739317" y="1956375"/>
                <a:ext cx="5687525" cy="4159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used a variant of the vanilla DTW algorithm: </a:t>
                </a:r>
                <a:r>
                  <a:rPr lang="en-GB" sz="1800" b="1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</a:t>
                </a: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GB" sz="1800" b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 allows to </a:t>
                </a:r>
                <a:r>
                  <a:rPr lang="en-GB" sz="1800" b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constraint the search space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the algorithm within a band </a:t>
                </a:r>
                <a:r>
                  <a:rPr lang="en-GB" sz="1800" b="1" i="1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(w)</a:t>
                </a: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GB" sz="1800" b="1" i="1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leads to a drop in computational time complexity:</a:t>
                </a:r>
              </a:p>
              <a:p>
                <a:pPr lvl="1">
                  <a:buSzPts val="1800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- Vanilla DTW: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buSzPts val="1800"/>
                </a:pP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- </a:t>
                </a:r>
                <a:r>
                  <a:rPr lang="en-GB" sz="1800" dirty="0" err="1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Sakoe</a:t>
                </a:r>
                <a:r>
                  <a:rPr lang="en-GB" sz="1800" dirty="0">
                    <a:solidFill>
                      <a:schemeClr val="dk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-Chiba DTW: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it-IT" sz="1800" b="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6" name="Google Shape;196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17" y="1956375"/>
                <a:ext cx="5687525" cy="4159637"/>
              </a:xfrm>
              <a:prstGeom prst="rect">
                <a:avLst/>
              </a:prstGeom>
              <a:blipFill>
                <a:blip r:embed="rId4"/>
                <a:stretch>
                  <a:fillRect l="-6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E7CF15D-C28D-F12C-F14A-6A5B036A5762}"/>
              </a:ext>
            </a:extLst>
          </p:cNvPr>
          <p:cNvSpPr/>
          <p:nvPr/>
        </p:nvSpPr>
        <p:spPr>
          <a:xfrm rot="8078869">
            <a:off x="7653067" y="3759579"/>
            <a:ext cx="3092643" cy="1301729"/>
          </a:xfrm>
          <a:prstGeom prst="rect">
            <a:avLst/>
          </a:prstGeom>
          <a:solidFill>
            <a:schemeClr val="accent1">
              <a:alpha val="280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E57DE7A-1DC4-FB92-3670-93CA7C1641FC}"/>
              </a:ext>
            </a:extLst>
          </p:cNvPr>
          <p:cNvSpPr/>
          <p:nvPr/>
        </p:nvSpPr>
        <p:spPr>
          <a:xfrm>
            <a:off x="7659323" y="5064281"/>
            <a:ext cx="904924" cy="891414"/>
          </a:xfrm>
          <a:prstGeom prst="rtTriangle">
            <a:avLst/>
          </a:prstGeom>
          <a:solidFill>
            <a:schemeClr val="accent1">
              <a:alpha val="28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68288E80-015F-3385-72ED-6E6AC6276017}"/>
              </a:ext>
            </a:extLst>
          </p:cNvPr>
          <p:cNvSpPr/>
          <p:nvPr/>
        </p:nvSpPr>
        <p:spPr>
          <a:xfrm rot="10800000">
            <a:off x="9836921" y="2867903"/>
            <a:ext cx="904924" cy="891414"/>
          </a:xfrm>
          <a:prstGeom prst="rtTriangle">
            <a:avLst/>
          </a:prstGeom>
          <a:solidFill>
            <a:schemeClr val="accent1">
              <a:alpha val="282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9B178F8A-5BD0-1FA5-0F51-A4D06576C585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3. Linking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Segments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2738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1055440" y="1844824"/>
            <a:ext cx="7929797" cy="38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describing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</a:t>
            </a:r>
            <a:endParaRPr lang="it-IT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part of the 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Polifonia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(PON)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b="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transformed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RDFLib</a:t>
            </a:r>
            <a:endParaRPr lang="it-IT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it-IT" sz="2000" b="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generated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Knowledge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lang="it-IT" sz="2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1429070 </a:t>
            </a:r>
            <a:r>
              <a:rPr lang="it-IT" sz="2000" b="1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triples</a:t>
            </a:r>
            <a:endParaRPr lang="it-IT" sz="2000" b="1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B16D569E-6738-33FC-164A-662C5E2B809E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4. Knowledge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Creation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79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6004"/>
            <a:ext cx="11887202" cy="47620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C9BDA9FD-EBB1-2C76-EAC5-4BE9BA4E76A1}"/>
              </a:ext>
            </a:extLst>
          </p:cNvPr>
          <p:cNvSpPr>
            <a:spLocks noGrp="1"/>
          </p:cNvSpPr>
          <p:nvPr/>
        </p:nvSpPr>
        <p:spPr>
          <a:xfrm>
            <a:off x="736244" y="998830"/>
            <a:ext cx="708794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4. Knowledge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Creation</a:t>
            </a:r>
            <a:r>
              <a:rPr lang="it-IT" dirty="0"/>
              <a:t> (2)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01055" y="1806004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traversal of the Harmonic Memory makes it possible to obtain granular information of the harmonic structure of songs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64796" y="2976536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given pattern, which are the tracks (titles, artists and genres) in which the pattern can be found?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02292" y="3070567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1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8;p8">
            <a:extLst>
              <a:ext uri="{FF2B5EF4-FFF2-40B4-BE49-F238E27FC236}">
                <a16:creationId xmlns:a16="http://schemas.microsoft.com/office/drawing/2014/main" id="{0DF27EFA-8279-C9D1-1B7D-C954BB6D0FE6}"/>
              </a:ext>
            </a:extLst>
          </p:cNvPr>
          <p:cNvSpPr txBox="1"/>
          <p:nvPr/>
        </p:nvSpPr>
        <p:spPr>
          <a:xfrm>
            <a:off x="2464796" y="4131204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harmonic patterns are used in “Michelle” by The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Beatles, but also in a classical composition?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0514-6A98-FC55-CB79-5D30AF6F5398}"/>
              </a:ext>
            </a:extLst>
          </p:cNvPr>
          <p:cNvSpPr txBox="1"/>
          <p:nvPr/>
        </p:nvSpPr>
        <p:spPr>
          <a:xfrm>
            <a:off x="502292" y="4225235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2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78;p8">
            <a:extLst>
              <a:ext uri="{FF2B5EF4-FFF2-40B4-BE49-F238E27FC236}">
                <a16:creationId xmlns:a16="http://schemas.microsoft.com/office/drawing/2014/main" id="{D8BDBB62-2DF1-03CA-90AB-77FE6D9ACD90}"/>
              </a:ext>
            </a:extLst>
          </p:cNvPr>
          <p:cNvSpPr txBox="1"/>
          <p:nvPr/>
        </p:nvSpPr>
        <p:spPr>
          <a:xfrm>
            <a:off x="2464796" y="5421100"/>
            <a:ext cx="8537984" cy="52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tracks include a dominant cycle in seven steps?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8AB34-64D0-51D9-B52D-4D6ADCD504BB}"/>
              </a:ext>
            </a:extLst>
          </p:cNvPr>
          <p:cNvSpPr txBox="1"/>
          <p:nvPr/>
        </p:nvSpPr>
        <p:spPr>
          <a:xfrm>
            <a:off x="502292" y="5379903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3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F907DE4A-AD85-609F-662C-99652753E2C6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267354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1 – Pattern Discovery</a:t>
            </a:r>
          </a:p>
        </p:txBody>
      </p:sp>
    </p:spTree>
    <p:extLst>
      <p:ext uri="{BB962C8B-B14F-4D97-AF65-F5344CB8AC3E}">
        <p14:creationId xmlns:p14="http://schemas.microsoft.com/office/powerpoint/2010/main" val="216519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10869" y="2207365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 err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also enables combinational creativity use cases: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74610" y="3474293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chord sequence, which are its variations, and which tracks these variations belong to?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12106" y="3568324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4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78;p8">
            <a:extLst>
              <a:ext uri="{FF2B5EF4-FFF2-40B4-BE49-F238E27FC236}">
                <a16:creationId xmlns:a16="http://schemas.microsoft.com/office/drawing/2014/main" id="{0DF27EFA-8279-C9D1-1B7D-C954BB6D0FE6}"/>
              </a:ext>
            </a:extLst>
          </p:cNvPr>
          <p:cNvSpPr txBox="1"/>
          <p:nvPr/>
        </p:nvSpPr>
        <p:spPr>
          <a:xfrm>
            <a:off x="2474609" y="4628960"/>
            <a:ext cx="8783003" cy="120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progression starting with “Come Together” by The Beatles, continuing with a segment found in a Rap song, and then continuing with another by Chuck Berry and Elvis Presley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0514-6A98-FC55-CB79-5D30AF6F5398}"/>
              </a:ext>
            </a:extLst>
          </p:cNvPr>
          <p:cNvSpPr txBox="1"/>
          <p:nvPr/>
        </p:nvSpPr>
        <p:spPr>
          <a:xfrm>
            <a:off x="512106" y="4917208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5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egnaposto testo 1">
            <a:extLst>
              <a:ext uri="{FF2B5EF4-FFF2-40B4-BE49-F238E27FC236}">
                <a16:creationId xmlns:a16="http://schemas.microsoft.com/office/drawing/2014/main" id="{FA610B91-50FA-51E5-79DA-588D5D512D5B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339362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2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30034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94B8D78C-105D-C543-74EA-FF45C447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919" y="2106030"/>
            <a:ext cx="12723621" cy="4148248"/>
          </a:xfrm>
          <a:prstGeom prst="rect">
            <a:avLst/>
          </a:prstGeom>
        </p:spPr>
      </p:pic>
      <p:sp>
        <p:nvSpPr>
          <p:cNvPr id="4" name="Segnaposto testo 1">
            <a:extLst>
              <a:ext uri="{FF2B5EF4-FFF2-40B4-BE49-F238E27FC236}">
                <a16:creationId xmlns:a16="http://schemas.microsoft.com/office/drawing/2014/main" id="{FA655D3E-662A-1985-C1EB-2F358AEBB900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9123338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2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Chord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417931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6;p18">
            <a:extLst>
              <a:ext uri="{FF2B5EF4-FFF2-40B4-BE49-F238E27FC236}">
                <a16:creationId xmlns:a16="http://schemas.microsoft.com/office/drawing/2014/main" id="{F66BF2BD-E79E-91BE-A642-516F94ECA232}"/>
              </a:ext>
            </a:extLst>
          </p:cNvPr>
          <p:cNvSpPr txBox="1"/>
          <p:nvPr/>
        </p:nvSpPr>
        <p:spPr>
          <a:xfrm>
            <a:off x="510869" y="2015051"/>
            <a:ext cx="10501725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800"/>
            </a:pP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musicological perspective, the KG can also be used to analyse similarity relations between tracks:</a:t>
            </a:r>
          </a:p>
        </p:txBody>
      </p:sp>
      <p:sp>
        <p:nvSpPr>
          <p:cNvPr id="3" name="Google Shape;78;p8">
            <a:extLst>
              <a:ext uri="{FF2B5EF4-FFF2-40B4-BE49-F238E27FC236}">
                <a16:creationId xmlns:a16="http://schemas.microsoft.com/office/drawing/2014/main" id="{F92441C4-F944-E341-FE04-E21A27F5BEAF}"/>
              </a:ext>
            </a:extLst>
          </p:cNvPr>
          <p:cNvSpPr txBox="1"/>
          <p:nvPr/>
        </p:nvSpPr>
        <p:spPr>
          <a:xfrm>
            <a:off x="2474610" y="4360715"/>
            <a:ext cx="8537984" cy="9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2400" i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track, which tracks contain patterns with a distance of less than 0.2?</a:t>
            </a:r>
            <a:endParaRPr lang="en-GB" sz="2400" i="1" u="none" strike="noStrike" cap="none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52DBA-1088-7A6D-38DA-F051D5474723}"/>
              </a:ext>
            </a:extLst>
          </p:cNvPr>
          <p:cNvSpPr txBox="1"/>
          <p:nvPr/>
        </p:nvSpPr>
        <p:spPr>
          <a:xfrm>
            <a:off x="502292" y="4503725"/>
            <a:ext cx="1926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Prompt 6</a:t>
            </a:r>
            <a:r>
              <a:rPr lang="en-GB" sz="2800" b="1" dirty="0">
                <a:solidFill>
                  <a:srgbClr val="0C0C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egnaposto testo 1">
            <a:extLst>
              <a:ext uri="{FF2B5EF4-FFF2-40B4-BE49-F238E27FC236}">
                <a16:creationId xmlns:a16="http://schemas.microsoft.com/office/drawing/2014/main" id="{C3CF1A4F-0DEC-FB04-A428-C4DDDAF922D1}"/>
              </a:ext>
            </a:extLst>
          </p:cNvPr>
          <p:cNvSpPr>
            <a:spLocks noGrp="1"/>
          </p:cNvSpPr>
          <p:nvPr/>
        </p:nvSpPr>
        <p:spPr>
          <a:xfrm>
            <a:off x="501054" y="867776"/>
            <a:ext cx="8187234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Avenues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Computational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: 3 –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02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845675" y="2066375"/>
            <a:ext cx="589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s-ES" sz="5400" dirty="0">
                <a:latin typeface="Oswald Medium"/>
                <a:ea typeface="Oswald Medium"/>
                <a:cs typeface="Oswald Medium"/>
                <a:sym typeface="Oswald Medium"/>
              </a:rPr>
              <a:t>EXERCISE(s)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6"/>
          <p:cNvSpPr/>
          <p:nvPr/>
        </p:nvSpPr>
        <p:spPr>
          <a:xfrm>
            <a:off x="845684" y="496716"/>
            <a:ext cx="14847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ES" sz="9600" b="0" i="0" u="none" strike="noStrike" cap="none" dirty="0">
                <a:latin typeface="Oswald Medium"/>
                <a:ea typeface="Oswald Medium"/>
                <a:cs typeface="Oswald Medium"/>
                <a:sym typeface="Oswald"/>
              </a:rPr>
              <a:t>04</a:t>
            </a: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Task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527051" y="1412875"/>
            <a:ext cx="11233149" cy="22321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exercise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b="1" dirty="0" err="1"/>
              <a:t>querying</a:t>
            </a:r>
            <a:r>
              <a:rPr lang="it-IT" b="1" dirty="0"/>
              <a:t> Knowledge </a:t>
            </a:r>
            <a:r>
              <a:rPr lang="it-IT" b="1" dirty="0" err="1"/>
              <a:t>Graphs</a:t>
            </a:r>
            <a:r>
              <a:rPr lang="it-IT" b="1" dirty="0"/>
              <a:t> </a:t>
            </a:r>
            <a:r>
              <a:rPr lang="it-IT" b="1" dirty="0" err="1"/>
              <a:t>you</a:t>
            </a:r>
            <a:r>
              <a:rPr lang="it-IT" b="1" dirty="0"/>
              <a:t> are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familiar</a:t>
            </a:r>
            <a:r>
              <a:rPr lang="it-IT" b="1" dirty="0"/>
              <a:t>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two</a:t>
            </a:r>
            <a:r>
              <a:rPr lang="it-IT" dirty="0"/>
              <a:t> knowledge </a:t>
            </a:r>
            <a:r>
              <a:rPr lang="it-IT" dirty="0" err="1"/>
              <a:t>graphs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lecture</a:t>
            </a:r>
            <a:r>
              <a:rPr lang="it-IT" dirty="0"/>
              <a:t>, </a:t>
            </a:r>
            <a:r>
              <a:rPr lang="it-IT" dirty="0" err="1"/>
              <a:t>namely</a:t>
            </a:r>
            <a:r>
              <a:rPr lang="it-IT" dirty="0"/>
              <a:t>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ChoCo</a:t>
            </a:r>
            <a:endParaRPr lang="it-IT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Harmory</a:t>
            </a:r>
            <a:endParaRPr lang="it-IT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E0AE9F7F-A660-7357-A3C9-CEEB37858D0B}"/>
              </a:ext>
            </a:extLst>
          </p:cNvPr>
          <p:cNvSpPr txBox="1">
            <a:spLocks/>
          </p:cNvSpPr>
          <p:nvPr/>
        </p:nvSpPr>
        <p:spPr>
          <a:xfrm>
            <a:off x="558768" y="3937511"/>
            <a:ext cx="11233149" cy="22321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provided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with a 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sample query 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and a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Working in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pairs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asked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to create SPARQL queries from:</a:t>
            </a:r>
          </a:p>
          <a:p>
            <a:endParaRPr lang="it-IT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One (or more)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competency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 (be creative!)</a:t>
            </a:r>
          </a:p>
        </p:txBody>
      </p:sp>
    </p:spTree>
    <p:extLst>
      <p:ext uri="{BB962C8B-B14F-4D97-AF65-F5344CB8AC3E}">
        <p14:creationId xmlns:p14="http://schemas.microsoft.com/office/powerpoint/2010/main" val="26063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audio signal waveform | Download Scientific Diagram">
            <a:extLst>
              <a:ext uri="{FF2B5EF4-FFF2-40B4-BE49-F238E27FC236}">
                <a16:creationId xmlns:a16="http://schemas.microsoft.com/office/drawing/2014/main" id="{34038D56-B16B-3E58-D066-5FBC85BE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24" y="1558738"/>
            <a:ext cx="4735513" cy="373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eet music - Simple English Wikipedia, the free encyclopedia">
            <a:extLst>
              <a:ext uri="{FF2B5EF4-FFF2-40B4-BE49-F238E27FC236}">
                <a16:creationId xmlns:a16="http://schemas.microsoft.com/office/drawing/2014/main" id="{86CFE8F2-ADAE-4772-9E6A-6DA026EA9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633763"/>
            <a:ext cx="5378988" cy="359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E6656-2400-BF9E-A552-D7CF95D7C326}"/>
              </a:ext>
            </a:extLst>
          </p:cNvPr>
          <p:cNvSpPr txBox="1"/>
          <p:nvPr/>
        </p:nvSpPr>
        <p:spPr>
          <a:xfrm>
            <a:off x="860213" y="5475268"/>
            <a:ext cx="4624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Audio Signal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1750F-1E35-E484-B297-B53BD069B1E3}"/>
              </a:ext>
            </a:extLst>
          </p:cNvPr>
          <p:cNvSpPr txBox="1"/>
          <p:nvPr/>
        </p:nvSpPr>
        <p:spPr>
          <a:xfrm>
            <a:off x="7506965" y="5475268"/>
            <a:ext cx="3362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Symbolic Representation</a:t>
            </a:r>
            <a:endParaRPr lang="en-GB" b="1" dirty="0"/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Representing</a:t>
            </a:r>
            <a:r>
              <a:rPr lang="it-IT" dirty="0"/>
              <a:t> Music</a:t>
            </a:r>
          </a:p>
        </p:txBody>
      </p:sp>
    </p:spTree>
    <p:extLst>
      <p:ext uri="{BB962C8B-B14F-4D97-AF65-F5344CB8AC3E}">
        <p14:creationId xmlns:p14="http://schemas.microsoft.com/office/powerpoint/2010/main" val="27584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Link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C156F6-477E-185C-628B-18AA9301F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1" y="1412875"/>
            <a:ext cx="11233149" cy="648071"/>
          </a:xfrm>
        </p:spPr>
        <p:txBody>
          <a:bodyPr/>
          <a:lstStyle/>
          <a:p>
            <a:pPr algn="ctr"/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andreamust</a:t>
            </a:r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/semantic-music-lecture</a:t>
            </a:r>
          </a:p>
        </p:txBody>
      </p:sp>
      <p:pic>
        <p:nvPicPr>
          <p:cNvPr id="10" name="Picture 9" descr="A qr code with black squares&#10;&#10;Description automatically generated with low confidence">
            <a:extLst>
              <a:ext uri="{FF2B5EF4-FFF2-40B4-BE49-F238E27FC236}">
                <a16:creationId xmlns:a16="http://schemas.microsoft.com/office/drawing/2014/main" id="{8400CC15-B6EF-85E2-4511-889409000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257132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Link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1019827-1871-D06C-4379-3A9FDDEA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46780"/>
            <a:ext cx="10487353" cy="52565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469290-2DFF-E8D0-CA3B-9A1BB9EE5592}"/>
              </a:ext>
            </a:extLst>
          </p:cNvPr>
          <p:cNvSpPr/>
          <p:nvPr/>
        </p:nvSpPr>
        <p:spPr>
          <a:xfrm>
            <a:off x="2423592" y="2636912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9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27051" y="908720"/>
            <a:ext cx="11233149" cy="648071"/>
          </a:xfrm>
        </p:spPr>
        <p:txBody>
          <a:bodyPr/>
          <a:lstStyle/>
          <a:p>
            <a:r>
              <a:rPr lang="it-IT" dirty="0" err="1"/>
              <a:t>Exercise</a:t>
            </a:r>
            <a:r>
              <a:rPr lang="it-IT" dirty="0"/>
              <a:t>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>
          <a:xfrm>
            <a:off x="527051" y="1700808"/>
            <a:ext cx="11233149" cy="4752528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GB" i="0" dirty="0">
                <a:effectLst/>
              </a:rPr>
              <a:t>Divide the class in </a:t>
            </a:r>
            <a:r>
              <a:rPr lang="en-GB" b="1" i="0" dirty="0">
                <a:effectLst/>
              </a:rPr>
              <a:t>pairs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Pick one project </a:t>
            </a:r>
            <a:r>
              <a:rPr lang="en-GB" dirty="0"/>
              <a:t>(</a:t>
            </a:r>
            <a:r>
              <a:rPr lang="en-GB" i="1" dirty="0" err="1"/>
              <a:t>Harmory</a:t>
            </a:r>
            <a:r>
              <a:rPr lang="en-GB" dirty="0"/>
              <a:t> or </a:t>
            </a:r>
            <a:r>
              <a:rPr lang="en-GB" i="1" dirty="0" err="1"/>
              <a:t>ChoCo</a:t>
            </a:r>
            <a:r>
              <a:rPr lang="en-GB" dirty="0"/>
              <a:t>)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Fork</a:t>
            </a:r>
            <a:r>
              <a:rPr lang="en-GB" dirty="0"/>
              <a:t> the repository 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Get familiar </a:t>
            </a:r>
            <a:r>
              <a:rPr lang="en-GB" dirty="0"/>
              <a:t>with the Knowledge Graph and the Ontology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dirty="0"/>
              <a:t>Write a SPARQL Query for one of the </a:t>
            </a:r>
            <a:r>
              <a:rPr lang="en-GB" b="1" dirty="0"/>
              <a:t>predefined Competency Questions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Create you own </a:t>
            </a:r>
            <a:r>
              <a:rPr lang="en-GB" dirty="0"/>
              <a:t>Competency Question</a:t>
            </a:r>
          </a:p>
          <a:p>
            <a:pPr marL="342900" indent="-342900" algn="l">
              <a:buFont typeface="+mj-lt"/>
              <a:buAutoNum type="arabicPeriod"/>
            </a:pPr>
            <a:endParaRPr lang="en-GB" dirty="0"/>
          </a:p>
          <a:p>
            <a:pPr marL="342900" indent="-342900" algn="l">
              <a:buFont typeface="+mj-lt"/>
              <a:buAutoNum type="arabicPeriod"/>
            </a:pPr>
            <a:r>
              <a:rPr lang="en-GB" b="1" dirty="0"/>
              <a:t>Submit</a:t>
            </a:r>
            <a:r>
              <a:rPr lang="en-GB" dirty="0"/>
              <a:t> you queries opening a </a:t>
            </a:r>
            <a:r>
              <a:rPr lang="en-GB" b="1" dirty="0"/>
              <a:t>pull-request</a:t>
            </a:r>
          </a:p>
        </p:txBody>
      </p:sp>
    </p:spTree>
    <p:extLst>
      <p:ext uri="{BB962C8B-B14F-4D97-AF65-F5344CB8AC3E}">
        <p14:creationId xmlns:p14="http://schemas.microsoft.com/office/powerpoint/2010/main" val="2950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ChoCo</a:t>
            </a:r>
            <a:endParaRPr lang="it-IT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D4D014-8DD8-90F3-DF90-A1049784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052736"/>
            <a:ext cx="9217024" cy="57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Querying</a:t>
            </a:r>
            <a:r>
              <a:rPr lang="it-IT" dirty="0"/>
              <a:t> </a:t>
            </a:r>
            <a:r>
              <a:rPr lang="it-IT" dirty="0" err="1"/>
              <a:t>Harmory</a:t>
            </a:r>
            <a:endParaRPr lang="it-IT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152AD0-5208-A4C2-53F7-A5638A3F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6"/>
            <a:ext cx="8834344" cy="57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7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Andrea Poltronieri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Department of Computer Science and Engineering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andrea.poltronieri2@unibo.it</a:t>
            </a:r>
          </a:p>
        </p:txBody>
      </p:sp>
    </p:spTree>
    <p:extLst>
      <p:ext uri="{BB962C8B-B14F-4D97-AF65-F5344CB8AC3E}">
        <p14:creationId xmlns:p14="http://schemas.microsoft.com/office/powerpoint/2010/main" val="225496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Audio </a:t>
            </a:r>
            <a:r>
              <a:rPr lang="it-IT" dirty="0" err="1"/>
              <a:t>Signal</a:t>
            </a:r>
            <a:endParaRPr lang="it-IT" dirty="0"/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F61856C0-7C68-4221-63AB-CF03E6290C6E}"/>
              </a:ext>
            </a:extLst>
          </p:cNvPr>
          <p:cNvSpPr txBox="1"/>
          <p:nvPr/>
        </p:nvSpPr>
        <p:spPr>
          <a:xfrm>
            <a:off x="714000" y="1124744"/>
            <a:ext cx="10764000" cy="78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/>
              <a:t>Low structural generality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/>
              <a:t>High expressive completeness</a:t>
            </a:r>
            <a:endParaRPr sz="700" dirty="0">
              <a:solidFill>
                <a:schemeClr val="dk1"/>
              </a:solidFill>
            </a:endParaRPr>
          </a:p>
        </p:txBody>
      </p:sp>
      <p:pic>
        <p:nvPicPr>
          <p:cNvPr id="12290" name="Picture 2" descr="Comparison of mel-scale based features. (a) samples from two different... |  Download Scientific Diagram">
            <a:extLst>
              <a:ext uri="{FF2B5EF4-FFF2-40B4-BE49-F238E27FC236}">
                <a16:creationId xmlns:a16="http://schemas.microsoft.com/office/drawing/2014/main" id="{B26C9D5E-EC92-0CB3-22ED-FC23292C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52716"/>
            <a:ext cx="9073008" cy="477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0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7146A305-465C-01E1-6571-BD12D8FA2A15}"/>
              </a:ext>
            </a:extLst>
          </p:cNvPr>
          <p:cNvSpPr>
            <a:spLocks noGrp="1"/>
          </p:cNvSpPr>
          <p:nvPr/>
        </p:nvSpPr>
        <p:spPr>
          <a:xfrm>
            <a:off x="482603" y="615193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Representations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63;p15">
            <a:extLst>
              <a:ext uri="{FF2B5EF4-FFF2-40B4-BE49-F238E27FC236}">
                <a16:creationId xmlns:a16="http://schemas.microsoft.com/office/drawing/2014/main" id="{F61856C0-7C68-4221-63AB-CF03E6290C6E}"/>
              </a:ext>
            </a:extLst>
          </p:cNvPr>
          <p:cNvSpPr txBox="1"/>
          <p:nvPr/>
        </p:nvSpPr>
        <p:spPr>
          <a:xfrm>
            <a:off x="714000" y="1272826"/>
            <a:ext cx="10764000" cy="78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High structural generality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67" dirty="0">
                <a:latin typeface="Arial" panose="020B0604020202020204" pitchFamily="34" charset="0"/>
                <a:cs typeface="Arial" panose="020B0604020202020204" pitchFamily="34" charset="0"/>
              </a:rPr>
              <a:t>Low expressive completeness (e.g. timbre information usually overlooked)</a:t>
            </a:r>
            <a:endParaRPr lang="en-IT" sz="186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SzPts val="1800"/>
            </a:pPr>
            <a:endParaRPr sz="7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4" name="Picture 4" descr="C1S2_MusicXML">
            <a:extLst>
              <a:ext uri="{FF2B5EF4-FFF2-40B4-BE49-F238E27FC236}">
                <a16:creationId xmlns:a16="http://schemas.microsoft.com/office/drawing/2014/main" id="{163AFE86-DD12-D108-C163-B95758681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81" y="2276872"/>
            <a:ext cx="7418238" cy="43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7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3149469" y="3416789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3" name="Google Shape;103;p10"/>
          <p:cNvSpPr txBox="1"/>
          <p:nvPr/>
        </p:nvSpPr>
        <p:spPr>
          <a:xfrm>
            <a:off x="2725333" y="5205235"/>
            <a:ext cx="2020971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Central task in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Music Information Retrieval</a:t>
            </a:r>
            <a:endParaRPr lang="en-GB" sz="14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4" name="Google Shape;104;p10"/>
          <p:cNvSpPr/>
          <p:nvPr/>
        </p:nvSpPr>
        <p:spPr>
          <a:xfrm>
            <a:off x="5631375" y="3380131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5" name="Google Shape;105;p10"/>
          <p:cNvSpPr/>
          <p:nvPr/>
        </p:nvSpPr>
        <p:spPr>
          <a:xfrm>
            <a:off x="8328248" y="3429014"/>
            <a:ext cx="1172700" cy="1172700"/>
          </a:xfrm>
          <a:prstGeom prst="ellipse">
            <a:avLst/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059871" y="5219463"/>
            <a:ext cx="2315708" cy="109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Central in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many fields</a:t>
            </a: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: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Classification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Recommendation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Oswald"/>
              </a:rPr>
              <a:t>Search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endParaRPr lang="en-GB" sz="1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7899765" y="5219463"/>
            <a:ext cx="2029666" cy="5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Crucial for </a:t>
            </a:r>
            <a:r>
              <a:rPr lang="en-GB" sz="1600" b="1" dirty="0">
                <a:solidFill>
                  <a:schemeClr val="dk1"/>
                </a:solidFill>
                <a:latin typeface="Arial" panose="020B0604020202020204" pitchFamily="34" charset="0"/>
                <a:ea typeface="Oswald Medium"/>
                <a:cs typeface="Arial" panose="020B0604020202020204" pitchFamily="34" charset="0"/>
                <a:sym typeface="Oswald"/>
              </a:rPr>
              <a:t>Musicology</a:t>
            </a:r>
            <a:endParaRPr lang="en-GB" sz="14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110" name="Google Shape;110;p10" descr="Music note outline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91986" y="3571512"/>
            <a:ext cx="887675" cy="8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0" descr="List outline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73898" y="3522650"/>
            <a:ext cx="887651" cy="8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0" descr="Music notation outline"/>
          <p:cNvPicPr preferRelativeResize="0"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328248" y="3429000"/>
            <a:ext cx="1172700" cy="1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;p8">
            <a:extLst>
              <a:ext uri="{FF2B5EF4-FFF2-40B4-BE49-F238E27FC236}">
                <a16:creationId xmlns:a16="http://schemas.microsoft.com/office/drawing/2014/main" id="{428010FA-5C97-F455-02FA-5B82B8B09773}"/>
              </a:ext>
            </a:extLst>
          </p:cNvPr>
          <p:cNvSpPr txBox="1"/>
          <p:nvPr/>
        </p:nvSpPr>
        <p:spPr>
          <a:xfrm>
            <a:off x="1298956" y="2072498"/>
            <a:ext cx="9624684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algn="ctr">
              <a:lnSpc>
                <a:spcPct val="150000"/>
              </a:lnSpc>
              <a:buClr>
                <a:schemeClr val="dk1"/>
              </a:buClr>
              <a:buSzPts val="1600"/>
            </a:pPr>
            <a:r>
              <a:rPr lang="en-GB" sz="18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 similarity</a:t>
            </a:r>
            <a:r>
              <a:rPr lang="en-GB" sz="1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defined as the ability to measure the similarity between music tracks</a:t>
            </a:r>
          </a:p>
        </p:txBody>
      </p:sp>
      <p:sp>
        <p:nvSpPr>
          <p:cNvPr id="5" name="Segnaposto testo 1">
            <a:extLst>
              <a:ext uri="{FF2B5EF4-FFF2-40B4-BE49-F238E27FC236}">
                <a16:creationId xmlns:a16="http://schemas.microsoft.com/office/drawing/2014/main" id="{E42CAB81-DB3B-2A28-C589-39CC2EF876D0}"/>
              </a:ext>
            </a:extLst>
          </p:cNvPr>
          <p:cNvSpPr>
            <a:spLocks noGrp="1"/>
          </p:cNvSpPr>
          <p:nvPr/>
        </p:nvSpPr>
        <p:spPr>
          <a:xfrm>
            <a:off x="601148" y="981996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 animBg="1"/>
      <p:bldP spid="105" grpId="0" animBg="1"/>
      <p:bldP spid="108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ocument outline">
            <a:extLst>
              <a:ext uri="{FF2B5EF4-FFF2-40B4-BE49-F238E27FC236}">
                <a16:creationId xmlns:a16="http://schemas.microsoft.com/office/drawing/2014/main" id="{60EB9444-2F47-90D3-A636-DA8C6D930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384935" y="1883718"/>
            <a:ext cx="2065338" cy="2065338"/>
          </a:xfrm>
          <a:prstGeom prst="rect">
            <a:avLst/>
          </a:prstGeom>
        </p:spPr>
      </p:pic>
      <p:pic>
        <p:nvPicPr>
          <p:cNvPr id="13" name="Picture 12" descr="Music with solid fill">
            <a:extLst>
              <a:ext uri="{FF2B5EF4-FFF2-40B4-BE49-F238E27FC236}">
                <a16:creationId xmlns:a16="http://schemas.microsoft.com/office/drawing/2014/main" id="{C4D191C2-A276-0A11-8467-A6DCEB014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64152" y="1893154"/>
            <a:ext cx="2065338" cy="20653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28C450-6A95-E11E-1C46-EC9D6954C901}"/>
              </a:ext>
            </a:extLst>
          </p:cNvPr>
          <p:cNvSpPr txBox="1"/>
          <p:nvPr/>
        </p:nvSpPr>
        <p:spPr>
          <a:xfrm>
            <a:off x="2477508" y="3949056"/>
            <a:ext cx="1880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Context-based Similarity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DBCB09-FF9B-82EC-A8A9-CC9D0DE92165}"/>
              </a:ext>
            </a:extLst>
          </p:cNvPr>
          <p:cNvSpPr txBox="1"/>
          <p:nvPr/>
        </p:nvSpPr>
        <p:spPr>
          <a:xfrm>
            <a:off x="7556725" y="3958492"/>
            <a:ext cx="1880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Content-based Similarity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Google Shape;76;p8">
            <a:extLst>
              <a:ext uri="{FF2B5EF4-FFF2-40B4-BE49-F238E27FC236}">
                <a16:creationId xmlns:a16="http://schemas.microsoft.com/office/drawing/2014/main" id="{834507A6-F1C4-95E8-7A8B-E0E570A29A56}"/>
              </a:ext>
            </a:extLst>
          </p:cNvPr>
          <p:cNvSpPr txBox="1"/>
          <p:nvPr/>
        </p:nvSpPr>
        <p:spPr>
          <a:xfrm>
            <a:off x="407368" y="1093458"/>
            <a:ext cx="6523967" cy="47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Music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similarity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can be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approached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from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two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different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it-IT" sz="16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perspectives</a:t>
            </a:r>
            <a:r>
              <a:rPr lang="it-IT" sz="16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</a:t>
            </a:r>
            <a:endParaRPr sz="16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Google Shape;103;p10">
            <a:extLst>
              <a:ext uri="{FF2B5EF4-FFF2-40B4-BE49-F238E27FC236}">
                <a16:creationId xmlns:a16="http://schemas.microsoft.com/office/drawing/2014/main" id="{3E4F6524-F021-248B-AA23-480854C226A9}"/>
              </a:ext>
            </a:extLst>
          </p:cNvPr>
          <p:cNvSpPr txBox="1"/>
          <p:nvPr/>
        </p:nvSpPr>
        <p:spPr>
          <a:xfrm>
            <a:off x="1980788" y="5221515"/>
            <a:ext cx="2873631" cy="118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Non-musical data: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GB" sz="5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Song popularity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Listener’s preferences</a:t>
            </a:r>
            <a:endParaRPr lang="en-GB" sz="16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03;p10">
            <a:extLst>
              <a:ext uri="{FF2B5EF4-FFF2-40B4-BE49-F238E27FC236}">
                <a16:creationId xmlns:a16="http://schemas.microsoft.com/office/drawing/2014/main" id="{AFB2D8BD-0015-3696-BBAE-F33DD7ED5904}"/>
              </a:ext>
            </a:extLst>
          </p:cNvPr>
          <p:cNvSpPr txBox="1"/>
          <p:nvPr/>
        </p:nvSpPr>
        <p:spPr>
          <a:xfrm>
            <a:off x="7060005" y="5221515"/>
            <a:ext cx="2873631" cy="396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Musical data</a:t>
            </a:r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43395CED-E743-4851-38AC-0E215668AFB8}"/>
              </a:ext>
            </a:extLst>
          </p:cNvPr>
          <p:cNvSpPr>
            <a:spLocks noGrp="1"/>
          </p:cNvSpPr>
          <p:nvPr/>
        </p:nvSpPr>
        <p:spPr>
          <a:xfrm>
            <a:off x="551384" y="424412"/>
            <a:ext cx="11233149" cy="6480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ct val="20000"/>
              </a:spcBef>
              <a:buFont typeface="Arial" panose="020B0604020202020204" pitchFamily="34" charset="0"/>
              <a:buNone/>
              <a:defRPr sz="2400" b="1" kern="1200">
                <a:solidFill>
                  <a:srgbClr val="BD2B0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Music </a:t>
            </a:r>
            <a:r>
              <a:rPr lang="it-IT" dirty="0" err="1">
                <a:latin typeface="Arial" panose="020B0604020202020204" pitchFamily="34" charset="0"/>
                <a:cs typeface="Arial" panose="020B0604020202020204" pitchFamily="34" charset="0"/>
              </a:rPr>
              <a:t>Similarity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0D8E21-2B62-C4D9-36BE-8DFC27918C2D}"/>
              </a:ext>
            </a:extLst>
          </p:cNvPr>
          <p:cNvSpPr/>
          <p:nvPr/>
        </p:nvSpPr>
        <p:spPr>
          <a:xfrm>
            <a:off x="6384032" y="1565099"/>
            <a:ext cx="4392488" cy="474422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99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  <p:bldP spid="3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.1|3.1|8.4|6.4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2.9|8.4|7.3|12.2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2.9|8.4|7.3|12.2|1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9|5.7|29.1"/>
</p:tagLst>
</file>

<file path=ppt/theme/theme1.xml><?xml version="1.0" encoding="utf-8"?>
<a:theme xmlns:a="http://schemas.openxmlformats.org/drawingml/2006/main" name="COPERTINA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4000" b="1" dirty="0" smtClean="0">
            <a:solidFill>
              <a:schemeClr val="bg1"/>
            </a:solidFill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IAPOSITIVE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IUSURA">
  <a:themeElements>
    <a:clrScheme name="Personalizzato 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59595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5080</TotalTime>
  <Words>2156</Words>
  <Application>Microsoft Macintosh PowerPoint</Application>
  <PresentationFormat>Widescreen</PresentationFormat>
  <Paragraphs>398</Paragraphs>
  <Slides>55</Slides>
  <Notes>46</Notes>
  <HiddenSlides>0</HiddenSlides>
  <MMClips>6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Century Gothic</vt:lpstr>
      <vt:lpstr>Courier New</vt:lpstr>
      <vt:lpstr>Helvetica Neue</vt:lpstr>
      <vt:lpstr>Helvetica Neue Light</vt:lpstr>
      <vt:lpstr>Oswald Medium</vt:lpstr>
      <vt:lpstr>Times</vt:lpstr>
      <vt:lpstr>Wingdings</vt:lpstr>
      <vt:lpstr>COPERTINA</vt:lpstr>
      <vt:lpstr>DIAPOSITIVE</vt:lpstr>
      <vt:lpstr>CHIUSURA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Università di Bologna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Andrea Poltronieri</cp:lastModifiedBy>
  <cp:revision>95</cp:revision>
  <dcterms:created xsi:type="dcterms:W3CDTF">2017-11-13T10:11:35Z</dcterms:created>
  <dcterms:modified xsi:type="dcterms:W3CDTF">2023-05-15T06:41:17Z</dcterms:modified>
</cp:coreProperties>
</file>